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438" r:id="rId6"/>
    <p:sldId id="306" r:id="rId7"/>
    <p:sldId id="428" r:id="rId8"/>
    <p:sldId id="429" r:id="rId9"/>
    <p:sldId id="430" r:id="rId10"/>
    <p:sldId id="432" r:id="rId11"/>
    <p:sldId id="433" r:id="rId12"/>
    <p:sldId id="440" r:id="rId13"/>
    <p:sldId id="441" r:id="rId14"/>
    <p:sldId id="44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3F8F38-6776-D0A5-DDA8-C0414CED1605}" name="Lean McKay" initials="" userId="S::lean@medavera.com::b0794865-b67e-41b5-ae90-e0805725517b" providerId="AD"/>
  <p188:author id="{95582667-6102-27E7-ED8E-01A166EB4B6B}" name="Guest User" initials="GU" userId="Guest User" providerId="Windows Live"/>
  <p188:author id="{CF9272B7-EA36-893C-5EAA-144D279F8CAC}" name="Guest User" initials="GU" userId="S::urn:spo:anon#1dcd36a8008ccb7e8b7a370a437c2ae9871b31644627a9a8d361dae7054c63ec::" providerId="AD"/>
  <p188:author id="{7195A6E0-EEB3-CDBF-8282-2A1ABFD54DC3}" name="Carrie Vause" initials="CV" userId="S::carrie@medavera.com::723a4c73-4712-4d47-85c8-760c474e53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4B183"/>
    <a:srgbClr val="960000"/>
    <a:srgbClr val="00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01E65-7AF3-4576-8A0F-4C3EE1BBC3FE}" v="4" dt="2024-06-03T14:09:25.9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79" autoAdjust="0"/>
    <p:restoredTop sz="66735" autoAdjust="0"/>
  </p:normalViewPr>
  <p:slideViewPr>
    <p:cSldViewPr snapToGrid="0" showGuides="1">
      <p:cViewPr varScale="1">
        <p:scale>
          <a:sx n="54" d="100"/>
          <a:sy n="54" d="100"/>
        </p:scale>
        <p:origin x="1997" y="22"/>
      </p:cViewPr>
      <p:guideLst>
        <p:guide orient="horz" pos="2160"/>
        <p:guide pos="3840"/>
      </p:guideLst>
    </p:cSldViewPr>
  </p:slideViewPr>
  <p:notesTextViewPr>
    <p:cViewPr>
      <p:scale>
        <a:sx n="3" d="2"/>
        <a:sy n="3" d="2"/>
      </p:scale>
      <p:origin x="0" y="0"/>
    </p:cViewPr>
  </p:notesTextViewPr>
  <p:sorterViewPr>
    <p:cViewPr>
      <p:scale>
        <a:sx n="96" d="100"/>
        <a:sy n="96" d="100"/>
      </p:scale>
      <p:origin x="0" y="-99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9999"/>
              </a:solidFill>
              <a:ln w="19050">
                <a:solidFill>
                  <a:schemeClr val="lt1"/>
                </a:solidFill>
              </a:ln>
              <a:effectLst/>
            </c:spPr>
            <c:extLst>
              <c:ext xmlns:c16="http://schemas.microsoft.com/office/drawing/2014/chart" uri="{C3380CC4-5D6E-409C-BE32-E72D297353CC}">
                <c16:uniqueId val="{00000002-6FC2-4F49-ABC4-FFDAB4A7BE22}"/>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1-6FC2-4F49-ABC4-FFDAB4A7BE22}"/>
              </c:ext>
            </c:extLst>
          </c:dPt>
          <c:cat>
            <c:numRef>
              <c:f>Sheet1!$A$2:$A$3</c:f>
              <c:numCache>
                <c:formatCode>General</c:formatCode>
                <c:ptCount val="2"/>
              </c:numCache>
            </c:numRef>
          </c:cat>
          <c:val>
            <c:numRef>
              <c:f>Sheet1!$B$2:$B$3</c:f>
              <c:numCache>
                <c:formatCode>General</c:formatCode>
                <c:ptCount val="2"/>
                <c:pt idx="0">
                  <c:v>75</c:v>
                </c:pt>
                <c:pt idx="1">
                  <c:v>25</c:v>
                </c:pt>
              </c:numCache>
            </c:numRef>
          </c:val>
          <c:extLst>
            <c:ext xmlns:c16="http://schemas.microsoft.com/office/drawing/2014/chart" uri="{C3380CC4-5D6E-409C-BE32-E72D297353CC}">
              <c16:uniqueId val="{00000000-6FC2-4F49-ABC4-FFDAB4A7BE22}"/>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rgbClr val="009999"/>
              </a:solidFill>
              <a:ln w="19050">
                <a:solidFill>
                  <a:schemeClr val="lt1"/>
                </a:solidFill>
              </a:ln>
              <a:effectLst/>
            </c:spPr>
            <c:extLst>
              <c:ext xmlns:c16="http://schemas.microsoft.com/office/drawing/2014/chart" uri="{C3380CC4-5D6E-409C-BE32-E72D297353CC}">
                <c16:uniqueId val="{00000001-D23E-4145-9102-069F0FEB4569}"/>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D23E-4145-9102-069F0FEB4569}"/>
              </c:ext>
            </c:extLst>
          </c:dPt>
          <c:cat>
            <c:numRef>
              <c:f>Sheet1!$A$2:$A$3</c:f>
              <c:numCache>
                <c:formatCode>General</c:formatCode>
                <c:ptCount val="2"/>
              </c:numCache>
            </c:num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D23E-4145-9102-069F0FEB456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919246-2A88-48C0-B8BF-52C1DE5544CC}" type="datetimeFigureOut">
              <a:rPr lang="en-US" smtClean="0"/>
              <a:t>6/28/2024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C457D-9CD6-4DC7-A0F9-CC67084229DE}" type="slidenum">
              <a:rPr lang="en-US" smtClean="0"/>
              <a:t>‹#›</a:t>
            </a:fld>
            <a:endParaRPr lang="en-US"/>
          </a:p>
        </p:txBody>
      </p:sp>
    </p:spTree>
    <p:extLst>
      <p:ext uri="{BB962C8B-B14F-4D97-AF65-F5344CB8AC3E}">
        <p14:creationId xmlns:p14="http://schemas.microsoft.com/office/powerpoint/2010/main" val="330481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Laboratory medicine began over 6,000 years ago with analysis of human urine. Over time, modern urinalysis methods have developed that give healthcare providers a window into overall patient health. As urinalysis methods continue to become more sensitive and specific, this common and inexpensive laboratory technique will continue to improve diagnostics capabilities. </a:t>
            </a:r>
          </a:p>
        </p:txBody>
      </p:sp>
      <p:sp>
        <p:nvSpPr>
          <p:cNvPr id="4" name="Slide Number Placeholder 3"/>
          <p:cNvSpPr>
            <a:spLocks noGrp="1"/>
          </p:cNvSpPr>
          <p:nvPr>
            <p:ph type="sldNum" sz="quarter" idx="5"/>
          </p:nvPr>
        </p:nvSpPr>
        <p:spPr/>
        <p:txBody>
          <a:bodyPr/>
          <a:lstStyle/>
          <a:p>
            <a:fld id="{24CC457D-9CD6-4DC7-A0F9-CC67084229DE}" type="slidenum">
              <a:rPr lang="en-US" smtClean="0"/>
              <a:t>2</a:t>
            </a:fld>
            <a:endParaRPr lang="en-US"/>
          </a:p>
        </p:txBody>
      </p:sp>
    </p:spTree>
    <p:extLst>
      <p:ext uri="{BB962C8B-B14F-4D97-AF65-F5344CB8AC3E}">
        <p14:creationId xmlns:p14="http://schemas.microsoft.com/office/powerpoint/2010/main" val="2983354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the rapid nature of POCT urine strip analysis, the urinalysis and urine </a:t>
            </a:r>
            <a:r>
              <a:rPr lang="en-US" dirty="0" err="1"/>
              <a:t>hCG</a:t>
            </a:r>
            <a:r>
              <a:rPr lang="en-US" dirty="0"/>
              <a:t> results are obtained within a few minutes of sample collection. The analyzer imports the results into the patient's electronic medical record which flags the result of a positive urine </a:t>
            </a:r>
            <a:r>
              <a:rPr lang="en-US" dirty="0" err="1"/>
              <a:t>hCG</a:t>
            </a:r>
            <a:r>
              <a:rPr lang="en-US" dirty="0"/>
              <a:t>. As a result, the attending changes the imaging order from a CT to an ultrasound to prevent risk to a developing embryo or fetus. Urinalysis is positive for increased specific gravity, nitrites, leukocytes, blood, and altered </a:t>
            </a:r>
            <a:r>
              <a:rPr lang="en-US" dirty="0" err="1"/>
              <a:t>pH.</a:t>
            </a:r>
            <a:r>
              <a:rPr lang="en-US" dirty="0"/>
              <a:t> These results indicate a possible UTI and/or kidney stones. While waiting for the ultrasound results, serum analysis indicates an elevated calcium level.</a:t>
            </a:r>
          </a:p>
          <a:p>
            <a:endParaRPr lang="en-US" dirty="0"/>
          </a:p>
          <a:p>
            <a:r>
              <a:rPr lang="en-US" dirty="0"/>
              <a:t>Transabdominal ultrasound locates a 4 mm stone in the right proximal ureter. There is no indication of appendix pathology. Also noted during the ultrasound is a normal intrauterine pregnancy of approximately 10 weeks. The fetus is located normally within the gestational sac and measures 30 mm, with a heart rate of 176 bpm.</a:t>
            </a:r>
          </a:p>
          <a:p>
            <a:endParaRPr lang="en-US" dirty="0"/>
          </a:p>
          <a:p>
            <a:r>
              <a:rPr lang="en-US" dirty="0"/>
              <a:t>This case illustrates the use of POCT urine strip urinalysis with an analyzer to allow rapid intervention of an imaging order that might otherwise be harmful to a developing fetus in the first trimester. Urinalysis found multiple markers associated with possible kidney stones, supporting the clinical differential diagnosis. Ultrasound then confirmed the findings of kidney stones and pregnancy. The usefulness of a connected analyzer was instrumental to a safe and accurate diagnosis for </a:t>
            </a:r>
            <a:r>
              <a:rPr lang="en-US"/>
              <a:t>this patient.</a:t>
            </a:r>
            <a:endParaRPr lang="en-US" dirty="0"/>
          </a:p>
        </p:txBody>
      </p:sp>
      <p:sp>
        <p:nvSpPr>
          <p:cNvPr id="4" name="Slide Number Placeholder 3"/>
          <p:cNvSpPr>
            <a:spLocks noGrp="1"/>
          </p:cNvSpPr>
          <p:nvPr>
            <p:ph type="sldNum" sz="quarter" idx="5"/>
          </p:nvPr>
        </p:nvSpPr>
        <p:spPr/>
        <p:txBody>
          <a:bodyPr/>
          <a:lstStyle/>
          <a:p>
            <a:fld id="{24CC457D-9CD6-4DC7-A0F9-CC67084229DE}" type="slidenum">
              <a:rPr lang="en-US" smtClean="0"/>
              <a:t>11</a:t>
            </a:fld>
            <a:endParaRPr lang="en-US"/>
          </a:p>
        </p:txBody>
      </p:sp>
    </p:spTree>
    <p:extLst>
      <p:ext uri="{BB962C8B-B14F-4D97-AF65-F5344CB8AC3E}">
        <p14:creationId xmlns:p14="http://schemas.microsoft.com/office/powerpoint/2010/main" val="249151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 of symptoms and diagnoses associated with urinalysis findings is long and varied, ranging from obvious issues with the kidneys and urinary tract, to diabetes, cardiac disease, and complications of other organ systems including the gastrointestinal tract and endocrine system. </a:t>
            </a:r>
          </a:p>
        </p:txBody>
      </p:sp>
      <p:sp>
        <p:nvSpPr>
          <p:cNvPr id="4" name="Slide Number Placeholder 3"/>
          <p:cNvSpPr>
            <a:spLocks noGrp="1"/>
          </p:cNvSpPr>
          <p:nvPr>
            <p:ph type="sldNum" sz="quarter" idx="5"/>
          </p:nvPr>
        </p:nvSpPr>
        <p:spPr/>
        <p:txBody>
          <a:bodyPr/>
          <a:lstStyle/>
          <a:p>
            <a:fld id="{24CC457D-9CD6-4DC7-A0F9-CC67084229DE}" type="slidenum">
              <a:rPr lang="en-US" smtClean="0"/>
              <a:t>3</a:t>
            </a:fld>
            <a:endParaRPr lang="en-US"/>
          </a:p>
        </p:txBody>
      </p:sp>
    </p:spTree>
    <p:extLst>
      <p:ext uri="{BB962C8B-B14F-4D97-AF65-F5344CB8AC3E}">
        <p14:creationId xmlns:p14="http://schemas.microsoft.com/office/powerpoint/2010/main" val="106171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modern urinalysis is done via reagent test strip (dipstick) or </a:t>
            </a:r>
            <a:r>
              <a:rPr lang="en-US" dirty="0" err="1"/>
              <a:t>casette</a:t>
            </a:r>
            <a:r>
              <a:rPr lang="en-US" dirty="0"/>
              <a:t>. Accurate collection and reading prevent false positives and negatives. While reagent strips can be read visually, urine strip analyzers offer greater accuracy, convenience, simplicity, and time savings. Additionally, some analyzers connect to electronic medical records for seamless integration of patient information. </a:t>
            </a:r>
          </a:p>
          <a:p>
            <a:endParaRPr lang="en-US" dirty="0"/>
          </a:p>
          <a:p>
            <a:r>
              <a:rPr lang="en-US" dirty="0"/>
              <a:t>Common analytes of strip urinalysis include specific gravity, pH, protein, glucose, ketones, leukocytes, bilirubin, urobilinogen, nitrites, blood, albumin, and creatinine. Some strips can assist in the determination of </a:t>
            </a:r>
            <a:r>
              <a:rPr lang="en-US" dirty="0" err="1"/>
              <a:t>albumin:creatinie</a:t>
            </a:r>
            <a:r>
              <a:rPr lang="en-US" dirty="0"/>
              <a:t> and </a:t>
            </a:r>
            <a:r>
              <a:rPr lang="en-US" dirty="0" err="1"/>
              <a:t>protein:creatinine</a:t>
            </a:r>
            <a:r>
              <a:rPr lang="en-US" dirty="0"/>
              <a:t> ratios. Other strips are specifically used to detect </a:t>
            </a:r>
            <a:r>
              <a:rPr lang="en-US" dirty="0" err="1"/>
              <a:t>hCG</a:t>
            </a:r>
            <a:r>
              <a:rPr lang="en-US" dirty="0"/>
              <a:t> in early pregnancy.</a:t>
            </a:r>
          </a:p>
        </p:txBody>
      </p:sp>
      <p:sp>
        <p:nvSpPr>
          <p:cNvPr id="4" name="Slide Number Placeholder 3"/>
          <p:cNvSpPr>
            <a:spLocks noGrp="1"/>
          </p:cNvSpPr>
          <p:nvPr>
            <p:ph type="sldNum" sz="quarter" idx="5"/>
          </p:nvPr>
        </p:nvSpPr>
        <p:spPr/>
        <p:txBody>
          <a:bodyPr/>
          <a:lstStyle/>
          <a:p>
            <a:fld id="{24CC457D-9CD6-4DC7-A0F9-CC67084229DE}" type="slidenum">
              <a:rPr lang="en-US" smtClean="0"/>
              <a:t>4</a:t>
            </a:fld>
            <a:endParaRPr lang="en-US"/>
          </a:p>
        </p:txBody>
      </p:sp>
    </p:spTree>
    <p:extLst>
      <p:ext uri="{BB962C8B-B14F-4D97-AF65-F5344CB8AC3E}">
        <p14:creationId xmlns:p14="http://schemas.microsoft.com/office/powerpoint/2010/main" val="3351375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benefits of rapid urinalysis is the screening and early identification of multiple chronic and acute health conditions. Urinalysis is commonly used to screen for markers of diabetes, chronic kidney disease, heart disease, liver disease, urinary tract infections, and pregnancy.</a:t>
            </a:r>
          </a:p>
        </p:txBody>
      </p:sp>
      <p:sp>
        <p:nvSpPr>
          <p:cNvPr id="4" name="Slide Number Placeholder 3"/>
          <p:cNvSpPr>
            <a:spLocks noGrp="1"/>
          </p:cNvSpPr>
          <p:nvPr>
            <p:ph type="sldNum" sz="quarter" idx="5"/>
          </p:nvPr>
        </p:nvSpPr>
        <p:spPr/>
        <p:txBody>
          <a:bodyPr/>
          <a:lstStyle/>
          <a:p>
            <a:fld id="{24CC457D-9CD6-4DC7-A0F9-CC67084229DE}" type="slidenum">
              <a:rPr lang="en-US" smtClean="0"/>
              <a:t>5</a:t>
            </a:fld>
            <a:endParaRPr lang="en-US"/>
          </a:p>
        </p:txBody>
      </p:sp>
    </p:spTree>
    <p:extLst>
      <p:ext uri="{BB962C8B-B14F-4D97-AF65-F5344CB8AC3E}">
        <p14:creationId xmlns:p14="http://schemas.microsoft.com/office/powerpoint/2010/main" val="1120169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identification and treatment leads to better patient outcomes. According to KIDGO, early detection of kidney disease is necessary for effective intervention to delay progression and reduce cardiovascular risk. Screening patients for proteinuria may identify individuals at risk for development of diabetes, metabolic syndrome, and hypertension. Early screening and identification of these patients leads to early educational and lifestyle intervention that could improve outcomes. Bilirubinuria is often the first sign of liver disease in otherwise asymptomatic patients. Early diagnosis of liver disease is key to successful management of these patients. </a:t>
            </a:r>
          </a:p>
          <a:p>
            <a:endParaRPr lang="en-US" dirty="0"/>
          </a:p>
          <a:p>
            <a:r>
              <a:rPr lang="en-US" dirty="0"/>
              <a:t>Not all urinalysis screening is for chronic conditions. Acute diagnoses like urinary tract infections (UTIs) can be definitively ruled out with POCT urinalysis instead waiting for urine culture. Urinalysis with negative nitrite and leukocyte esterase findings are 99.7% specific for a negative urine culture. Ruling out a UTI in patients presenting with similar symptoms can reduce the amount of unnecessary antibiotic prescriptions and improve antibiotic stewardship.</a:t>
            </a:r>
          </a:p>
        </p:txBody>
      </p:sp>
      <p:sp>
        <p:nvSpPr>
          <p:cNvPr id="4" name="Slide Number Placeholder 3"/>
          <p:cNvSpPr>
            <a:spLocks noGrp="1"/>
          </p:cNvSpPr>
          <p:nvPr>
            <p:ph type="sldNum" sz="quarter" idx="5"/>
          </p:nvPr>
        </p:nvSpPr>
        <p:spPr/>
        <p:txBody>
          <a:bodyPr/>
          <a:lstStyle/>
          <a:p>
            <a:fld id="{24CC457D-9CD6-4DC7-A0F9-CC67084229DE}" type="slidenum">
              <a:rPr lang="en-US" smtClean="0"/>
              <a:t>6</a:t>
            </a:fld>
            <a:endParaRPr lang="en-US"/>
          </a:p>
        </p:txBody>
      </p:sp>
    </p:spTree>
    <p:extLst>
      <p:ext uri="{BB962C8B-B14F-4D97-AF65-F5344CB8AC3E}">
        <p14:creationId xmlns:p14="http://schemas.microsoft.com/office/powerpoint/2010/main" val="255405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and accurate diagnosis is the key to reducing morbidity and mortality associated with chronic health conditions. Social determinants of health including economic instability, lack of adequate nutrition and education, unsafe physical environments and limited access to healthcare often prevent individuals from obtaining accurate and timely diagnosis and preventative care. Racial and ethnic minority status also plays a role in health. Whether by social determinants or genetics, minorities have higher rates of diabetes, kidney disease, heart disease, hypertension, and obesity than non-minorities in the U.S. and globally. Individuals of racial and ethnic minorities are often more likely to be living with an undiagnosed chronic health condition.</a:t>
            </a:r>
          </a:p>
          <a:p>
            <a:endParaRPr lang="en-US" dirty="0"/>
          </a:p>
          <a:p>
            <a:r>
              <a:rPr lang="en-US" dirty="0"/>
              <a:t>Urinalysis is a rapid and cost-effective way to screen for diabetes, kidney disease, heart disease, liver disease, and other conditions in those most affected by healthcare disparities. These tests can be done in a hospital, physician office, community clinic, community health fair, pharmacy, or any number of other locations to improve the rates of screening and diagnosis for underserved patients. </a:t>
            </a:r>
          </a:p>
        </p:txBody>
      </p:sp>
      <p:sp>
        <p:nvSpPr>
          <p:cNvPr id="4" name="Slide Number Placeholder 3"/>
          <p:cNvSpPr>
            <a:spLocks noGrp="1"/>
          </p:cNvSpPr>
          <p:nvPr>
            <p:ph type="sldNum" sz="quarter" idx="5"/>
          </p:nvPr>
        </p:nvSpPr>
        <p:spPr/>
        <p:txBody>
          <a:bodyPr/>
          <a:lstStyle/>
          <a:p>
            <a:fld id="{24CC457D-9CD6-4DC7-A0F9-CC67084229DE}" type="slidenum">
              <a:rPr lang="en-US" smtClean="0"/>
              <a:t>7</a:t>
            </a:fld>
            <a:endParaRPr lang="en-US"/>
          </a:p>
        </p:txBody>
      </p:sp>
    </p:spTree>
    <p:extLst>
      <p:ext uri="{BB962C8B-B14F-4D97-AF65-F5344CB8AC3E}">
        <p14:creationId xmlns:p14="http://schemas.microsoft.com/office/powerpoint/2010/main" val="4038306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Urinalysis analyzers read </a:t>
            </a:r>
            <a:r>
              <a:rPr lang="en-US" dirty="0" err="1"/>
              <a:t>colormetric</a:t>
            </a:r>
            <a:r>
              <a:rPr lang="en-US" dirty="0"/>
              <a:t> information on urine strip or dipstick tests. These semi-automated analyzers can remove subjectivity and more rapidly and accurately read and interpret reagent strips than manual reading. Some analyzers offer direct connection to electronic medical records, eliminating transcription errors and improving documentation rates.</a:t>
            </a:r>
          </a:p>
        </p:txBody>
      </p:sp>
      <p:sp>
        <p:nvSpPr>
          <p:cNvPr id="4" name="Slide Number Placeholder 3"/>
          <p:cNvSpPr>
            <a:spLocks noGrp="1"/>
          </p:cNvSpPr>
          <p:nvPr>
            <p:ph type="sldNum" sz="quarter" idx="5"/>
          </p:nvPr>
        </p:nvSpPr>
        <p:spPr/>
        <p:txBody>
          <a:bodyPr/>
          <a:lstStyle/>
          <a:p>
            <a:fld id="{24CC457D-9CD6-4DC7-A0F9-CC67084229DE}" type="slidenum">
              <a:rPr lang="en-US" smtClean="0"/>
              <a:t>8</a:t>
            </a:fld>
            <a:endParaRPr lang="en-US"/>
          </a:p>
        </p:txBody>
      </p:sp>
    </p:spTree>
    <p:extLst>
      <p:ext uri="{BB962C8B-B14F-4D97-AF65-F5344CB8AC3E}">
        <p14:creationId xmlns:p14="http://schemas.microsoft.com/office/powerpoint/2010/main" val="244257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Urinalysis analyzes are often favored over manual reading in practices that currently use them. A recent survey found that 75% of individuals who currently run POCT urinalysis agree that automated readers improve performance. Of those surveyed, 100% believe that automated POCT urinalysis is useful in their daily work with patients.</a:t>
            </a:r>
          </a:p>
        </p:txBody>
      </p:sp>
      <p:sp>
        <p:nvSpPr>
          <p:cNvPr id="4" name="Slide Number Placeholder 3"/>
          <p:cNvSpPr>
            <a:spLocks noGrp="1"/>
          </p:cNvSpPr>
          <p:nvPr>
            <p:ph type="sldNum" sz="quarter" idx="5"/>
          </p:nvPr>
        </p:nvSpPr>
        <p:spPr/>
        <p:txBody>
          <a:bodyPr/>
          <a:lstStyle/>
          <a:p>
            <a:fld id="{24CC457D-9CD6-4DC7-A0F9-CC67084229DE}" type="slidenum">
              <a:rPr lang="en-US" smtClean="0"/>
              <a:t>9</a:t>
            </a:fld>
            <a:endParaRPr lang="en-US"/>
          </a:p>
        </p:txBody>
      </p:sp>
    </p:spTree>
    <p:extLst>
      <p:ext uri="{BB962C8B-B14F-4D97-AF65-F5344CB8AC3E}">
        <p14:creationId xmlns:p14="http://schemas.microsoft.com/office/powerpoint/2010/main" val="1123867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Mia, a 34-year-old presents to the emergency department with nausea, vomiting, chills, fever, and acute right lower quadrant pain with a 10 out of 10 severity. Her heart rate is 110 bpm and her blood pressure is 145/72. She has a temperature of </a:t>
            </a:r>
            <a:r>
              <a:rPr lang="en-US" sz="1200" dirty="0"/>
              <a:t>100.8 °F.</a:t>
            </a:r>
          </a:p>
          <a:p>
            <a:endParaRPr lang="en-US" sz="1200" dirty="0"/>
          </a:p>
          <a:p>
            <a:r>
              <a:rPr lang="en-US" sz="1200" dirty="0"/>
              <a:t>She tells the triage nurse that her symptoms had been steadily worsening over the last four hours. She claims no previous history of ovarian cysts, endometriosis, or other reproductive disease. She does not have a menstrual cycle due to birth control injections but denies any symptoms or knowledge of pregnancy. She has no history of gastrointestinal or renal disease and does not report any recent UTIs. Upon examination, her lower right abdomen is extremely tender with good bowel sounds.</a:t>
            </a:r>
          </a:p>
          <a:p>
            <a:endParaRPr lang="en-US" sz="1200" dirty="0"/>
          </a:p>
          <a:p>
            <a:r>
              <a:rPr lang="en-US" sz="1200" dirty="0"/>
              <a:t>The differential diagnosis includes appendicitis, kidney stones, and ectopic pregnancy among other ovarian or uterine causes. The attending orders a CT of her abdomen and pelvis and labs including a POCT urinalysis and </a:t>
            </a:r>
            <a:r>
              <a:rPr lang="en-US" sz="1200" dirty="0" err="1"/>
              <a:t>hCG</a:t>
            </a:r>
            <a:r>
              <a:rPr lang="en-US" sz="1200" dirty="0"/>
              <a:t> via urine strip analyzer, a CBC, BMP, and C-reactive protein.</a:t>
            </a:r>
            <a:endParaRPr lang="en-US" dirty="0"/>
          </a:p>
        </p:txBody>
      </p:sp>
      <p:sp>
        <p:nvSpPr>
          <p:cNvPr id="4" name="Slide Number Placeholder 3"/>
          <p:cNvSpPr>
            <a:spLocks noGrp="1"/>
          </p:cNvSpPr>
          <p:nvPr>
            <p:ph type="sldNum" sz="quarter" idx="5"/>
          </p:nvPr>
        </p:nvSpPr>
        <p:spPr/>
        <p:txBody>
          <a:bodyPr/>
          <a:lstStyle/>
          <a:p>
            <a:fld id="{24CC457D-9CD6-4DC7-A0F9-CC67084229DE}" type="slidenum">
              <a:rPr lang="en-US" smtClean="0"/>
              <a:t>10</a:t>
            </a:fld>
            <a:endParaRPr lang="en-US"/>
          </a:p>
        </p:txBody>
      </p:sp>
    </p:spTree>
    <p:extLst>
      <p:ext uri="{BB962C8B-B14F-4D97-AF65-F5344CB8AC3E}">
        <p14:creationId xmlns:p14="http://schemas.microsoft.com/office/powerpoint/2010/main" val="2030690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15CB-8CED-96B9-40F9-9A228040E76C}"/>
              </a:ext>
            </a:extLst>
          </p:cNvPr>
          <p:cNvSpPr>
            <a:spLocks noGrp="1"/>
          </p:cNvSpPr>
          <p:nvPr>
            <p:ph type="ctrTitle"/>
          </p:nvPr>
        </p:nvSpPr>
        <p:spPr>
          <a:xfrm>
            <a:off x="1524000" y="2894013"/>
            <a:ext cx="9144000" cy="2001837"/>
          </a:xfrm>
        </p:spPr>
        <p:txBody>
          <a:bodyPr anchor="b">
            <a:norm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C9FEB932-A66B-3B01-CF3B-EF7DBFB9A1A7}"/>
              </a:ext>
            </a:extLst>
          </p:cNvPr>
          <p:cNvSpPr>
            <a:spLocks noGrp="1"/>
          </p:cNvSpPr>
          <p:nvPr>
            <p:ph type="subTitle" idx="1"/>
          </p:nvPr>
        </p:nvSpPr>
        <p:spPr>
          <a:xfrm>
            <a:off x="1524000" y="53736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81607826"/>
      </p:ext>
    </p:extLst>
  </p:cSld>
  <p:clrMapOvr>
    <a:masterClrMapping/>
  </p:clrMapOvr>
  <p:extLst>
    <p:ext uri="{DCECCB84-F9BA-43D5-87BE-67443E8EF086}">
      <p15:sldGuideLst xmlns:p15="http://schemas.microsoft.com/office/powerpoint/2012/main">
        <p15:guide id="1" orient="horz" pos="2184"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171B-C468-0C55-C6DC-69191427F8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8F96C0-0058-E04F-513A-8ED71D6142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40051E-6F69-0407-E768-0230661F4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FC1240-C751-83B0-D063-502A2DA4CF46}"/>
              </a:ext>
            </a:extLst>
          </p:cNvPr>
          <p:cNvSpPr>
            <a:spLocks noGrp="1"/>
          </p:cNvSpPr>
          <p:nvPr>
            <p:ph type="dt" sz="half" idx="10"/>
          </p:nvPr>
        </p:nvSpPr>
        <p:spPr/>
        <p:txBody>
          <a:bodyPr/>
          <a:lstStyle/>
          <a:p>
            <a:fld id="{58FA7D29-4F21-40F0-A6AE-D4FD1CF59417}" type="datetimeFigureOut">
              <a:rPr lang="en-US" smtClean="0"/>
              <a:t>6/28/2024</a:t>
            </a:fld>
            <a:endParaRPr lang="en-US"/>
          </a:p>
        </p:txBody>
      </p:sp>
      <p:sp>
        <p:nvSpPr>
          <p:cNvPr id="6" name="Footer Placeholder 5">
            <a:extLst>
              <a:ext uri="{FF2B5EF4-FFF2-40B4-BE49-F238E27FC236}">
                <a16:creationId xmlns:a16="http://schemas.microsoft.com/office/drawing/2014/main" id="{94CB0F15-82D5-55E0-643F-BBCE5F55CCA3}"/>
              </a:ext>
            </a:extLst>
          </p:cNvPr>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02534518-DE24-8D1B-BCAF-45C261934149}"/>
              </a:ext>
            </a:extLst>
          </p:cNvPr>
          <p:cNvSpPr txBox="1">
            <a:spLocks/>
          </p:cNvSpPr>
          <p:nvPr userDrawn="1"/>
        </p:nvSpPr>
        <p:spPr>
          <a:xfrm>
            <a:off x="11319296" y="89216"/>
            <a:ext cx="588035" cy="365125"/>
          </a:xfrm>
          <a:prstGeom prst="rect">
            <a:avLst/>
          </a:prstGeom>
        </p:spPr>
        <p:txBody>
          <a:bodyPr anchor="ctr"/>
          <a:lstStyle>
            <a:defPPr>
              <a:defRPr lang="en-US"/>
            </a:defPPr>
            <a:lvl1pPr marL="0" algn="ctr" defTabSz="914400" rtl="0" eaLnBrk="1" latinLnBrk="0" hangingPunct="1">
              <a:defRPr sz="1800" kern="1200">
                <a:solidFill>
                  <a:schemeClr val="tx1"/>
                </a:solidFill>
                <a:latin typeface="Trade Gothic Next Cond" panose="020B0506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76410D-A206-482C-8FE6-DA2395D30788}" type="slidenum">
              <a:rPr lang="en-US" sz="1000" smtClean="0"/>
              <a:pPr/>
              <a:t>‹#›</a:t>
            </a:fld>
            <a:endParaRPr lang="en-US" sz="1000" dirty="0"/>
          </a:p>
        </p:txBody>
      </p:sp>
    </p:spTree>
    <p:extLst>
      <p:ext uri="{BB962C8B-B14F-4D97-AF65-F5344CB8AC3E}">
        <p14:creationId xmlns:p14="http://schemas.microsoft.com/office/powerpoint/2010/main" val="4005648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962A-2353-699B-5B3B-6A699E7EF9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E50568-041A-B9FA-5E2B-3C48CC0F38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7D0FB-B7F1-57CD-0454-D9BAC8A4B830}"/>
              </a:ext>
            </a:extLst>
          </p:cNvPr>
          <p:cNvSpPr>
            <a:spLocks noGrp="1"/>
          </p:cNvSpPr>
          <p:nvPr>
            <p:ph type="dt" sz="half" idx="10"/>
          </p:nvPr>
        </p:nvSpPr>
        <p:spPr/>
        <p:txBody>
          <a:bodyPr/>
          <a:lstStyle/>
          <a:p>
            <a:fld id="{58FA7D29-4F21-40F0-A6AE-D4FD1CF59417}" type="datetimeFigureOut">
              <a:rPr lang="en-US" smtClean="0"/>
              <a:t>6/28/2024</a:t>
            </a:fld>
            <a:endParaRPr lang="en-US"/>
          </a:p>
        </p:txBody>
      </p:sp>
      <p:sp>
        <p:nvSpPr>
          <p:cNvPr id="5" name="Footer Placeholder 4">
            <a:extLst>
              <a:ext uri="{FF2B5EF4-FFF2-40B4-BE49-F238E27FC236}">
                <a16:creationId xmlns:a16="http://schemas.microsoft.com/office/drawing/2014/main" id="{9F6BB0E1-D2D2-3E60-C3C6-194E85ED21AF}"/>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D827A113-E018-001D-72B3-78C0EF5B4EAC}"/>
              </a:ext>
            </a:extLst>
          </p:cNvPr>
          <p:cNvSpPr txBox="1">
            <a:spLocks/>
          </p:cNvSpPr>
          <p:nvPr userDrawn="1"/>
        </p:nvSpPr>
        <p:spPr>
          <a:xfrm>
            <a:off x="11319296" y="89216"/>
            <a:ext cx="588035" cy="365125"/>
          </a:xfrm>
          <a:prstGeom prst="rect">
            <a:avLst/>
          </a:prstGeom>
        </p:spPr>
        <p:txBody>
          <a:bodyPr anchor="ctr"/>
          <a:lstStyle>
            <a:defPPr>
              <a:defRPr lang="en-US"/>
            </a:defPPr>
            <a:lvl1pPr marL="0" algn="ctr" defTabSz="914400" rtl="0" eaLnBrk="1" latinLnBrk="0" hangingPunct="1">
              <a:defRPr sz="1800" kern="1200">
                <a:solidFill>
                  <a:schemeClr val="tx1"/>
                </a:solidFill>
                <a:latin typeface="Trade Gothic Next Cond" panose="020B0506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76410D-A206-482C-8FE6-DA2395D30788}" type="slidenum">
              <a:rPr lang="en-US" sz="1000" smtClean="0"/>
              <a:pPr/>
              <a:t>‹#›</a:t>
            </a:fld>
            <a:endParaRPr lang="en-US" sz="1000" dirty="0"/>
          </a:p>
        </p:txBody>
      </p:sp>
    </p:spTree>
    <p:extLst>
      <p:ext uri="{BB962C8B-B14F-4D97-AF65-F5344CB8AC3E}">
        <p14:creationId xmlns:p14="http://schemas.microsoft.com/office/powerpoint/2010/main" val="118461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962A-2353-699B-5B3B-6A699E7EF9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E50568-041A-B9FA-5E2B-3C48CC0F38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7D0FB-B7F1-57CD-0454-D9BAC8A4B830}"/>
              </a:ext>
            </a:extLst>
          </p:cNvPr>
          <p:cNvSpPr>
            <a:spLocks noGrp="1"/>
          </p:cNvSpPr>
          <p:nvPr>
            <p:ph type="dt" sz="half" idx="10"/>
          </p:nvPr>
        </p:nvSpPr>
        <p:spPr/>
        <p:txBody>
          <a:bodyPr/>
          <a:lstStyle/>
          <a:p>
            <a:fld id="{58FA7D29-4F21-40F0-A6AE-D4FD1CF59417}" type="datetimeFigureOut">
              <a:rPr lang="en-US" smtClean="0"/>
              <a:t>6/28/2024</a:t>
            </a:fld>
            <a:endParaRPr lang="en-US"/>
          </a:p>
        </p:txBody>
      </p:sp>
      <p:sp>
        <p:nvSpPr>
          <p:cNvPr id="5" name="Footer Placeholder 4">
            <a:extLst>
              <a:ext uri="{FF2B5EF4-FFF2-40B4-BE49-F238E27FC236}">
                <a16:creationId xmlns:a16="http://schemas.microsoft.com/office/drawing/2014/main" id="{9F6BB0E1-D2D2-3E60-C3C6-194E85ED21AF}"/>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D827A113-E018-001D-72B3-78C0EF5B4EAC}"/>
              </a:ext>
            </a:extLst>
          </p:cNvPr>
          <p:cNvSpPr txBox="1">
            <a:spLocks/>
          </p:cNvSpPr>
          <p:nvPr userDrawn="1"/>
        </p:nvSpPr>
        <p:spPr>
          <a:xfrm>
            <a:off x="11319296" y="89216"/>
            <a:ext cx="588035" cy="365125"/>
          </a:xfrm>
          <a:prstGeom prst="rect">
            <a:avLst/>
          </a:prstGeom>
        </p:spPr>
        <p:txBody>
          <a:bodyPr anchor="ctr"/>
          <a:lstStyle>
            <a:defPPr>
              <a:defRPr lang="en-US"/>
            </a:defPPr>
            <a:lvl1pPr marL="0" algn="ctr" defTabSz="914400" rtl="0" eaLnBrk="1" latinLnBrk="0" hangingPunct="1">
              <a:defRPr sz="1800" kern="1200">
                <a:solidFill>
                  <a:schemeClr val="tx1"/>
                </a:solidFill>
                <a:latin typeface="Trade Gothic Next Cond" panose="020B0506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76410D-A206-482C-8FE6-DA2395D30788}" type="slidenum">
              <a:rPr lang="en-US" sz="1000" smtClean="0"/>
              <a:pPr/>
              <a:t>‹#›</a:t>
            </a:fld>
            <a:endParaRPr lang="en-US" sz="1000" dirty="0"/>
          </a:p>
        </p:txBody>
      </p:sp>
    </p:spTree>
    <p:extLst>
      <p:ext uri="{BB962C8B-B14F-4D97-AF65-F5344CB8AC3E}">
        <p14:creationId xmlns:p14="http://schemas.microsoft.com/office/powerpoint/2010/main" val="136454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8ECA-B917-17F7-8EF8-B3D06F60FD6D}"/>
              </a:ext>
            </a:extLst>
          </p:cNvPr>
          <p:cNvSpPr>
            <a:spLocks noGrp="1"/>
          </p:cNvSpPr>
          <p:nvPr>
            <p:ph type="title"/>
          </p:nvPr>
        </p:nvSpPr>
        <p:spPr>
          <a:xfrm>
            <a:off x="2597150" y="576263"/>
            <a:ext cx="8756650" cy="2852737"/>
          </a:xfrm>
        </p:spPr>
        <p:txBody>
          <a:bodyPr anchor="b">
            <a:normAutofit/>
          </a:bodyPr>
          <a:lstStyle>
            <a:lvl1pPr>
              <a:defRPr sz="3600">
                <a:latin typeface="Trade Gothic Next Cond" panose="020B05060403030200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82998FA3-CC66-E2B9-A958-260107D4A8AD}"/>
              </a:ext>
            </a:extLst>
          </p:cNvPr>
          <p:cNvSpPr>
            <a:spLocks noGrp="1"/>
          </p:cNvSpPr>
          <p:nvPr>
            <p:ph type="dt" sz="half" idx="10"/>
          </p:nvPr>
        </p:nvSpPr>
        <p:spPr/>
        <p:txBody>
          <a:bodyPr/>
          <a:lstStyle/>
          <a:p>
            <a:fld id="{58FA7D29-4F21-40F0-A6AE-D4FD1CF59417}" type="datetimeFigureOut">
              <a:rPr lang="en-US" smtClean="0"/>
              <a:t>6/28/2024</a:t>
            </a:fld>
            <a:endParaRPr lang="en-US"/>
          </a:p>
        </p:txBody>
      </p:sp>
      <p:sp>
        <p:nvSpPr>
          <p:cNvPr id="5" name="Footer Placeholder 4">
            <a:extLst>
              <a:ext uri="{FF2B5EF4-FFF2-40B4-BE49-F238E27FC236}">
                <a16:creationId xmlns:a16="http://schemas.microsoft.com/office/drawing/2014/main" id="{44FE3BB6-8F48-1CBB-57DB-DCD96979905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07179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F22B2-4675-BE06-ACBD-A3720F2AD2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41399F-83A5-52C3-6125-6B6495E217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5368B1-0179-1588-EFB3-91CA1025EA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6A1A6B-E1EE-C2CC-64CA-4FB4108D282B}"/>
              </a:ext>
            </a:extLst>
          </p:cNvPr>
          <p:cNvSpPr>
            <a:spLocks noGrp="1"/>
          </p:cNvSpPr>
          <p:nvPr>
            <p:ph type="dt" sz="half" idx="10"/>
          </p:nvPr>
        </p:nvSpPr>
        <p:spPr/>
        <p:txBody>
          <a:bodyPr/>
          <a:lstStyle/>
          <a:p>
            <a:fld id="{58FA7D29-4F21-40F0-A6AE-D4FD1CF59417}" type="datetimeFigureOut">
              <a:rPr lang="en-US" smtClean="0"/>
              <a:t>6/28/2024</a:t>
            </a:fld>
            <a:endParaRPr lang="en-US"/>
          </a:p>
        </p:txBody>
      </p:sp>
      <p:sp>
        <p:nvSpPr>
          <p:cNvPr id="6" name="Footer Placeholder 5">
            <a:extLst>
              <a:ext uri="{FF2B5EF4-FFF2-40B4-BE49-F238E27FC236}">
                <a16:creationId xmlns:a16="http://schemas.microsoft.com/office/drawing/2014/main" id="{AFAF50FC-45BB-AE69-145E-4AB8EBF3E37C}"/>
              </a:ext>
            </a:extLst>
          </p:cNvPr>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791D48F2-62BB-60A5-575B-783F9EE9DA27}"/>
              </a:ext>
            </a:extLst>
          </p:cNvPr>
          <p:cNvSpPr txBox="1">
            <a:spLocks/>
          </p:cNvSpPr>
          <p:nvPr userDrawn="1"/>
        </p:nvSpPr>
        <p:spPr>
          <a:xfrm>
            <a:off x="11319296" y="89216"/>
            <a:ext cx="588035" cy="365125"/>
          </a:xfrm>
          <a:prstGeom prst="rect">
            <a:avLst/>
          </a:prstGeom>
        </p:spPr>
        <p:txBody>
          <a:bodyPr anchor="ctr"/>
          <a:lstStyle>
            <a:defPPr>
              <a:defRPr lang="en-US"/>
            </a:defPPr>
            <a:lvl1pPr marL="0" algn="ctr" defTabSz="914400" rtl="0" eaLnBrk="1" latinLnBrk="0" hangingPunct="1">
              <a:defRPr sz="1800" kern="1200">
                <a:solidFill>
                  <a:schemeClr val="tx1"/>
                </a:solidFill>
                <a:latin typeface="Trade Gothic Next Cond" panose="020B0506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76410D-A206-482C-8FE6-DA2395D30788}" type="slidenum">
              <a:rPr lang="en-US" sz="1000" smtClean="0"/>
              <a:pPr/>
              <a:t>‹#›</a:t>
            </a:fld>
            <a:endParaRPr lang="en-US" sz="1000" dirty="0"/>
          </a:p>
        </p:txBody>
      </p:sp>
    </p:spTree>
    <p:extLst>
      <p:ext uri="{BB962C8B-B14F-4D97-AF65-F5344CB8AC3E}">
        <p14:creationId xmlns:p14="http://schemas.microsoft.com/office/powerpoint/2010/main" val="418264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4F58-AA0C-26DE-8EC7-AB84D36A95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2B7710-1873-6615-B8E3-A3664F3826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F386F6-A1D3-E8D2-D0D5-E4DDBD1E7A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7FBCD1-AB55-EEE8-5DB4-D1AEA1FB29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2A2FCC-947F-4143-12DE-89DC2A18C1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ED50E5-A82E-C77C-3C89-D9AA2263E3D9}"/>
              </a:ext>
            </a:extLst>
          </p:cNvPr>
          <p:cNvSpPr>
            <a:spLocks noGrp="1"/>
          </p:cNvSpPr>
          <p:nvPr>
            <p:ph type="dt" sz="half" idx="10"/>
          </p:nvPr>
        </p:nvSpPr>
        <p:spPr/>
        <p:txBody>
          <a:bodyPr/>
          <a:lstStyle/>
          <a:p>
            <a:fld id="{58FA7D29-4F21-40F0-A6AE-D4FD1CF59417}" type="datetimeFigureOut">
              <a:rPr lang="en-US" smtClean="0"/>
              <a:t>6/28/2024</a:t>
            </a:fld>
            <a:endParaRPr lang="en-US"/>
          </a:p>
        </p:txBody>
      </p:sp>
      <p:sp>
        <p:nvSpPr>
          <p:cNvPr id="8" name="Footer Placeholder 7">
            <a:extLst>
              <a:ext uri="{FF2B5EF4-FFF2-40B4-BE49-F238E27FC236}">
                <a16:creationId xmlns:a16="http://schemas.microsoft.com/office/drawing/2014/main" id="{C0247507-3241-2763-6A21-19B6B2CC4133}"/>
              </a:ext>
            </a:extLst>
          </p:cNvPr>
          <p:cNvSpPr>
            <a:spLocks noGrp="1"/>
          </p:cNvSpPr>
          <p:nvPr>
            <p:ph type="ftr" sz="quarter" idx="11"/>
          </p:nvPr>
        </p:nvSpPr>
        <p:spPr/>
        <p:txBody>
          <a:bodyPr/>
          <a:lstStyle/>
          <a:p>
            <a:endParaRPr lang="en-US"/>
          </a:p>
        </p:txBody>
      </p:sp>
      <p:sp>
        <p:nvSpPr>
          <p:cNvPr id="11" name="Slide Number Placeholder 5">
            <a:extLst>
              <a:ext uri="{FF2B5EF4-FFF2-40B4-BE49-F238E27FC236}">
                <a16:creationId xmlns:a16="http://schemas.microsoft.com/office/drawing/2014/main" id="{A8636800-3853-5D11-8801-BC628CFA8CB4}"/>
              </a:ext>
            </a:extLst>
          </p:cNvPr>
          <p:cNvSpPr txBox="1">
            <a:spLocks/>
          </p:cNvSpPr>
          <p:nvPr userDrawn="1"/>
        </p:nvSpPr>
        <p:spPr>
          <a:xfrm>
            <a:off x="11319296" y="89216"/>
            <a:ext cx="588035" cy="365125"/>
          </a:xfrm>
          <a:prstGeom prst="rect">
            <a:avLst/>
          </a:prstGeom>
        </p:spPr>
        <p:txBody>
          <a:bodyPr anchor="ctr"/>
          <a:lstStyle>
            <a:defPPr>
              <a:defRPr lang="en-US"/>
            </a:defPPr>
            <a:lvl1pPr marL="0" algn="ctr" defTabSz="914400" rtl="0" eaLnBrk="1" latinLnBrk="0" hangingPunct="1">
              <a:defRPr sz="1800" kern="1200">
                <a:solidFill>
                  <a:schemeClr val="tx1"/>
                </a:solidFill>
                <a:latin typeface="Trade Gothic Next Cond" panose="020B0506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76410D-A206-482C-8FE6-DA2395D30788}" type="slidenum">
              <a:rPr lang="en-US" sz="1000" smtClean="0"/>
              <a:pPr/>
              <a:t>‹#›</a:t>
            </a:fld>
            <a:endParaRPr lang="en-US" sz="1000" dirty="0"/>
          </a:p>
        </p:txBody>
      </p:sp>
    </p:spTree>
    <p:extLst>
      <p:ext uri="{BB962C8B-B14F-4D97-AF65-F5344CB8AC3E}">
        <p14:creationId xmlns:p14="http://schemas.microsoft.com/office/powerpoint/2010/main" val="249060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0277-231C-64D1-44C4-02B986D414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71F823-F81C-EED7-9E72-C2661D262361}"/>
              </a:ext>
            </a:extLst>
          </p:cNvPr>
          <p:cNvSpPr>
            <a:spLocks noGrp="1"/>
          </p:cNvSpPr>
          <p:nvPr>
            <p:ph type="dt" sz="half" idx="10"/>
          </p:nvPr>
        </p:nvSpPr>
        <p:spPr/>
        <p:txBody>
          <a:bodyPr/>
          <a:lstStyle/>
          <a:p>
            <a:fld id="{58FA7D29-4F21-40F0-A6AE-D4FD1CF59417}" type="datetimeFigureOut">
              <a:rPr lang="en-US" smtClean="0"/>
              <a:t>6/28/2024</a:t>
            </a:fld>
            <a:endParaRPr lang="en-US"/>
          </a:p>
        </p:txBody>
      </p:sp>
      <p:sp>
        <p:nvSpPr>
          <p:cNvPr id="4" name="Footer Placeholder 3">
            <a:extLst>
              <a:ext uri="{FF2B5EF4-FFF2-40B4-BE49-F238E27FC236}">
                <a16:creationId xmlns:a16="http://schemas.microsoft.com/office/drawing/2014/main" id="{CD32D33D-E24C-037D-E309-E70D27FA9354}"/>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8EAE4CBC-4CF7-4538-E035-916C7DC12A05}"/>
              </a:ext>
            </a:extLst>
          </p:cNvPr>
          <p:cNvSpPr txBox="1">
            <a:spLocks/>
          </p:cNvSpPr>
          <p:nvPr userDrawn="1"/>
        </p:nvSpPr>
        <p:spPr>
          <a:xfrm>
            <a:off x="11319296" y="89216"/>
            <a:ext cx="588035" cy="365125"/>
          </a:xfrm>
          <a:prstGeom prst="rect">
            <a:avLst/>
          </a:prstGeom>
        </p:spPr>
        <p:txBody>
          <a:bodyPr anchor="ctr"/>
          <a:lstStyle>
            <a:defPPr>
              <a:defRPr lang="en-US"/>
            </a:defPPr>
            <a:lvl1pPr marL="0" algn="ctr" defTabSz="914400" rtl="0" eaLnBrk="1" latinLnBrk="0" hangingPunct="1">
              <a:defRPr sz="1800" kern="1200">
                <a:solidFill>
                  <a:schemeClr val="tx1"/>
                </a:solidFill>
                <a:latin typeface="Trade Gothic Next Cond" panose="020B0506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76410D-A206-482C-8FE6-DA2395D30788}" type="slidenum">
              <a:rPr lang="en-US" sz="1000" smtClean="0"/>
              <a:pPr/>
              <a:t>‹#›</a:t>
            </a:fld>
            <a:endParaRPr lang="en-US" sz="1000" dirty="0"/>
          </a:p>
        </p:txBody>
      </p:sp>
    </p:spTree>
    <p:extLst>
      <p:ext uri="{BB962C8B-B14F-4D97-AF65-F5344CB8AC3E}">
        <p14:creationId xmlns:p14="http://schemas.microsoft.com/office/powerpoint/2010/main" val="4179993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CDD664-CEF7-9F49-04BF-C4A6B46C2A3C}"/>
              </a:ext>
            </a:extLst>
          </p:cNvPr>
          <p:cNvSpPr>
            <a:spLocks noGrp="1"/>
          </p:cNvSpPr>
          <p:nvPr>
            <p:ph type="dt" sz="half" idx="10"/>
          </p:nvPr>
        </p:nvSpPr>
        <p:spPr/>
        <p:txBody>
          <a:bodyPr/>
          <a:lstStyle/>
          <a:p>
            <a:fld id="{58FA7D29-4F21-40F0-A6AE-D4FD1CF59417}" type="datetimeFigureOut">
              <a:rPr lang="en-US" smtClean="0"/>
              <a:t>6/28/2024</a:t>
            </a:fld>
            <a:endParaRPr lang="en-US"/>
          </a:p>
        </p:txBody>
      </p:sp>
      <p:sp>
        <p:nvSpPr>
          <p:cNvPr id="3" name="Footer Placeholder 2">
            <a:extLst>
              <a:ext uri="{FF2B5EF4-FFF2-40B4-BE49-F238E27FC236}">
                <a16:creationId xmlns:a16="http://schemas.microsoft.com/office/drawing/2014/main" id="{57DFF59E-C6A6-D33D-675B-B635976D7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99561-297C-C663-2032-B5AFA1ECC515}"/>
              </a:ext>
            </a:extLst>
          </p:cNvPr>
          <p:cNvSpPr txBox="1">
            <a:spLocks/>
          </p:cNvSpPr>
          <p:nvPr userDrawn="1"/>
        </p:nvSpPr>
        <p:spPr>
          <a:xfrm>
            <a:off x="11319296" y="89216"/>
            <a:ext cx="588035" cy="365125"/>
          </a:xfrm>
          <a:prstGeom prst="rect">
            <a:avLst/>
          </a:prstGeom>
        </p:spPr>
        <p:txBody>
          <a:bodyPr anchor="ctr"/>
          <a:lstStyle>
            <a:defPPr>
              <a:defRPr lang="en-US"/>
            </a:defPPr>
            <a:lvl1pPr marL="0" algn="ctr" defTabSz="914400" rtl="0" eaLnBrk="1" latinLnBrk="0" hangingPunct="1">
              <a:defRPr sz="1800" kern="1200">
                <a:solidFill>
                  <a:schemeClr val="tx1"/>
                </a:solidFill>
                <a:latin typeface="Trade Gothic Next Cond" panose="020B0506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76410D-A206-482C-8FE6-DA2395D30788}" type="slidenum">
              <a:rPr lang="en-US" sz="1000" smtClean="0"/>
              <a:pPr/>
              <a:t>‹#›</a:t>
            </a:fld>
            <a:endParaRPr lang="en-US" sz="1000" dirty="0"/>
          </a:p>
        </p:txBody>
      </p:sp>
    </p:spTree>
    <p:extLst>
      <p:ext uri="{BB962C8B-B14F-4D97-AF65-F5344CB8AC3E}">
        <p14:creationId xmlns:p14="http://schemas.microsoft.com/office/powerpoint/2010/main" val="783242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0411-1303-B0DB-4633-B4CD5CE3E1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7E0484-DC68-D13A-E99D-0E4A139742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494E41-BB77-B83F-40B1-2AEB49372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6342B-54E5-079D-E937-83E3C46D9859}"/>
              </a:ext>
            </a:extLst>
          </p:cNvPr>
          <p:cNvSpPr>
            <a:spLocks noGrp="1"/>
          </p:cNvSpPr>
          <p:nvPr>
            <p:ph type="dt" sz="half" idx="10"/>
          </p:nvPr>
        </p:nvSpPr>
        <p:spPr/>
        <p:txBody>
          <a:bodyPr/>
          <a:lstStyle/>
          <a:p>
            <a:fld id="{58FA7D29-4F21-40F0-A6AE-D4FD1CF59417}" type="datetimeFigureOut">
              <a:rPr lang="en-US" smtClean="0"/>
              <a:t>6/28/2024</a:t>
            </a:fld>
            <a:endParaRPr lang="en-US"/>
          </a:p>
        </p:txBody>
      </p:sp>
      <p:sp>
        <p:nvSpPr>
          <p:cNvPr id="6" name="Footer Placeholder 5">
            <a:extLst>
              <a:ext uri="{FF2B5EF4-FFF2-40B4-BE49-F238E27FC236}">
                <a16:creationId xmlns:a16="http://schemas.microsoft.com/office/drawing/2014/main" id="{C3BE392E-E708-7383-13F6-171C19A64284}"/>
              </a:ext>
            </a:extLst>
          </p:cNvPr>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D7B7A5CE-23FD-D867-49F6-E4ACDA1C8554}"/>
              </a:ext>
            </a:extLst>
          </p:cNvPr>
          <p:cNvSpPr txBox="1">
            <a:spLocks/>
          </p:cNvSpPr>
          <p:nvPr userDrawn="1"/>
        </p:nvSpPr>
        <p:spPr>
          <a:xfrm>
            <a:off x="11319296" y="89216"/>
            <a:ext cx="588035" cy="365125"/>
          </a:xfrm>
          <a:prstGeom prst="rect">
            <a:avLst/>
          </a:prstGeom>
        </p:spPr>
        <p:txBody>
          <a:bodyPr anchor="ctr"/>
          <a:lstStyle>
            <a:defPPr>
              <a:defRPr lang="en-US"/>
            </a:defPPr>
            <a:lvl1pPr marL="0" algn="ctr" defTabSz="914400" rtl="0" eaLnBrk="1" latinLnBrk="0" hangingPunct="1">
              <a:defRPr sz="1800" kern="1200">
                <a:solidFill>
                  <a:schemeClr val="tx1"/>
                </a:solidFill>
                <a:latin typeface="Trade Gothic Next Cond" panose="020B0506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76410D-A206-482C-8FE6-DA2395D30788}" type="slidenum">
              <a:rPr lang="en-US" sz="1000" smtClean="0"/>
              <a:pPr/>
              <a:t>‹#›</a:t>
            </a:fld>
            <a:endParaRPr lang="en-US" sz="1000" dirty="0"/>
          </a:p>
        </p:txBody>
      </p:sp>
    </p:spTree>
    <p:extLst>
      <p:ext uri="{BB962C8B-B14F-4D97-AF65-F5344CB8AC3E}">
        <p14:creationId xmlns:p14="http://schemas.microsoft.com/office/powerpoint/2010/main" val="2140110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F6C906-15F4-DBD3-42BF-D21B12E044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E68C11-58CE-579B-5567-8E0DBC67C9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5A667AD-ED1A-690B-FA67-6122A4641F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A7D29-4F21-40F0-A6AE-D4FD1CF59417}" type="datetimeFigureOut">
              <a:rPr lang="en-US" smtClean="0"/>
              <a:t>6/28/2024</a:t>
            </a:fld>
            <a:endParaRPr lang="en-US"/>
          </a:p>
        </p:txBody>
      </p:sp>
      <p:sp>
        <p:nvSpPr>
          <p:cNvPr id="5" name="Footer Placeholder 4">
            <a:extLst>
              <a:ext uri="{FF2B5EF4-FFF2-40B4-BE49-F238E27FC236}">
                <a16:creationId xmlns:a16="http://schemas.microsoft.com/office/drawing/2014/main" id="{EF3B3E98-ADB1-C391-8828-79DC8DEA49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504A6-6099-4D26-6E0F-EF341F94D8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6410D-A206-482C-8FE6-DA2395D30788}" type="slidenum">
              <a:rPr lang="en-US" smtClean="0"/>
              <a:t>‹#›</a:t>
            </a:fld>
            <a:endParaRPr lang="en-US"/>
          </a:p>
        </p:txBody>
      </p:sp>
    </p:spTree>
    <p:extLst>
      <p:ext uri="{BB962C8B-B14F-4D97-AF65-F5344CB8AC3E}">
        <p14:creationId xmlns:p14="http://schemas.microsoft.com/office/powerpoint/2010/main" val="1426611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2800" b="1" kern="1200">
          <a:solidFill>
            <a:schemeClr val="tx1"/>
          </a:solidFill>
          <a:latin typeface="Trade Gothic Next Cond" panose="020B0506040303020004" pitchFamily="34" charset="0"/>
          <a:ea typeface="+mj-ea"/>
          <a:cs typeface="+mj-cs"/>
        </a:defRPr>
      </a:lvl1pPr>
    </p:titleStyle>
    <p:bodyStyle>
      <a:lvl1pPr marL="171450" indent="-17145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457200" indent="-17145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857250" indent="-171450" algn="l" defTabSz="914400" rtl="0" eaLnBrk="1" latinLnBrk="0" hangingPunct="1">
        <a:lnSpc>
          <a:spcPct val="90000"/>
        </a:lnSpc>
        <a:spcBef>
          <a:spcPts val="500"/>
        </a:spcBef>
        <a:buClr>
          <a:schemeClr val="accent2"/>
        </a:buClr>
        <a:buFont typeface="Calibri" panose="020F0502020204030204" pitchFamily="34" charset="0"/>
        <a:buChar char="̶"/>
        <a:defRPr sz="1400" kern="1200">
          <a:solidFill>
            <a:schemeClr val="tx1"/>
          </a:solidFill>
          <a:latin typeface="+mn-lt"/>
          <a:ea typeface="+mn-ea"/>
          <a:cs typeface="+mn-cs"/>
        </a:defRPr>
      </a:lvl4pPr>
      <a:lvl5pPr marL="1028700" indent="-1714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D041-96AD-B296-233F-EF50693CF157}"/>
              </a:ext>
            </a:extLst>
          </p:cNvPr>
          <p:cNvSpPr>
            <a:spLocks noGrp="1"/>
          </p:cNvSpPr>
          <p:nvPr>
            <p:ph type="ctrTitle"/>
          </p:nvPr>
        </p:nvSpPr>
        <p:spPr>
          <a:xfrm>
            <a:off x="1524000" y="3425239"/>
            <a:ext cx="9144000" cy="2001837"/>
          </a:xfrm>
        </p:spPr>
        <p:txBody>
          <a:bodyPr>
            <a:normAutofit/>
          </a:bodyPr>
          <a:lstStyle/>
          <a:p>
            <a:r>
              <a:rPr lang="en-US" sz="4000" dirty="0"/>
              <a:t>POCT Urinalysis: Rapid Window to Patient Health</a:t>
            </a:r>
          </a:p>
        </p:txBody>
      </p:sp>
    </p:spTree>
    <p:extLst>
      <p:ext uri="{BB962C8B-B14F-4D97-AF65-F5344CB8AC3E}">
        <p14:creationId xmlns:p14="http://schemas.microsoft.com/office/powerpoint/2010/main" val="114283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2">
            <a:extLst>
              <a:ext uri="{FF2B5EF4-FFF2-40B4-BE49-F238E27FC236}">
                <a16:creationId xmlns:a16="http://schemas.microsoft.com/office/drawing/2014/main" id="{6E569049-62CD-559E-7C52-5FEF49A5FD97}"/>
              </a:ext>
            </a:extLst>
          </p:cNvPr>
          <p:cNvSpPr/>
          <p:nvPr/>
        </p:nvSpPr>
        <p:spPr>
          <a:xfrm flipH="1">
            <a:off x="1610598" y="551934"/>
            <a:ext cx="10581402" cy="6306065"/>
          </a:xfrm>
          <a:custGeom>
            <a:avLst/>
            <a:gdLst/>
            <a:ahLst/>
            <a:cxnLst/>
            <a:rect l="l" t="t" r="r" b="b"/>
            <a:pathLst>
              <a:path w="13659087" h="8229600">
                <a:moveTo>
                  <a:pt x="0" y="0"/>
                </a:moveTo>
                <a:lnTo>
                  <a:pt x="13659088" y="0"/>
                </a:lnTo>
                <a:lnTo>
                  <a:pt x="13659088" y="8229600"/>
                </a:lnTo>
                <a:lnTo>
                  <a:pt x="0" y="8229600"/>
                </a:lnTo>
                <a:lnTo>
                  <a:pt x="0" y="0"/>
                </a:lnTo>
                <a:close/>
              </a:path>
            </a:pathLst>
          </a:custGeom>
          <a:blipFill>
            <a:blip r:embed="rId3">
              <a:alphaModFix amt="85000"/>
              <a:extLst>
                <a:ext uri="{BEBA8EAE-BF5A-486C-A8C5-ECC9F3942E4B}">
                  <a14:imgProps xmlns:a14="http://schemas.microsoft.com/office/drawing/2010/main">
                    <a14:imgLayer r:embed="rId4">
                      <a14:imgEffect>
                        <a14:brightnessContrast bright="21000"/>
                      </a14:imgEffect>
                    </a14:imgLayer>
                  </a14:imgProps>
                </a:ext>
              </a:extLst>
            </a:blip>
            <a:stretch>
              <a:fillRect l="-9285" t="-13729" r="-4859" b="-10205"/>
            </a:stretch>
          </a:blipFill>
        </p:spPr>
        <p:txBody>
          <a:bodyPr/>
          <a:lstStyle/>
          <a:p>
            <a:endParaRPr lang="en-US" dirty="0"/>
          </a:p>
        </p:txBody>
      </p:sp>
      <p:sp>
        <p:nvSpPr>
          <p:cNvPr id="5" name="Rectangle 4">
            <a:extLst>
              <a:ext uri="{FF2B5EF4-FFF2-40B4-BE49-F238E27FC236}">
                <a16:creationId xmlns:a16="http://schemas.microsoft.com/office/drawing/2014/main" id="{1A919F8B-D74D-26B4-20A8-5E143B9233CB}"/>
              </a:ext>
            </a:extLst>
          </p:cNvPr>
          <p:cNvSpPr/>
          <p:nvPr/>
        </p:nvSpPr>
        <p:spPr>
          <a:xfrm>
            <a:off x="4813905" y="1493710"/>
            <a:ext cx="3561745" cy="5364290"/>
          </a:xfrm>
          <a:prstGeom prst="rect">
            <a:avLst/>
          </a:prstGeom>
          <a:solidFill>
            <a:srgbClr val="00999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695C4-EFDB-214A-1FE2-36C65484C403}"/>
              </a:ext>
            </a:extLst>
          </p:cNvPr>
          <p:cNvSpPr>
            <a:spLocks noGrp="1"/>
          </p:cNvSpPr>
          <p:nvPr>
            <p:ph type="title"/>
          </p:nvPr>
        </p:nvSpPr>
        <p:spPr/>
        <p:txBody>
          <a:bodyPr/>
          <a:lstStyle/>
          <a:p>
            <a:r>
              <a:rPr lang="en-US" dirty="0">
                <a:latin typeface="Trade Gothic Next Cond"/>
              </a:rPr>
              <a:t>Patient Case: Mia</a:t>
            </a:r>
            <a:endParaRPr lang="en-US" dirty="0"/>
          </a:p>
        </p:txBody>
      </p:sp>
      <p:sp>
        <p:nvSpPr>
          <p:cNvPr id="3" name="Rectangle 2">
            <a:extLst>
              <a:ext uri="{FF2B5EF4-FFF2-40B4-BE49-F238E27FC236}">
                <a16:creationId xmlns:a16="http://schemas.microsoft.com/office/drawing/2014/main" id="{85B92739-C0DC-84D7-4A04-A52DAF087F16}"/>
              </a:ext>
            </a:extLst>
          </p:cNvPr>
          <p:cNvSpPr/>
          <p:nvPr/>
        </p:nvSpPr>
        <p:spPr>
          <a:xfrm>
            <a:off x="293199" y="1493710"/>
            <a:ext cx="4304201" cy="536429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F9A28A7-CF60-BEA5-61CD-E0AC4AC2C8C5}"/>
              </a:ext>
            </a:extLst>
          </p:cNvPr>
          <p:cNvSpPr>
            <a:spLocks noGrp="1"/>
          </p:cNvSpPr>
          <p:nvPr>
            <p:ph idx="1"/>
          </p:nvPr>
        </p:nvSpPr>
        <p:spPr>
          <a:xfrm>
            <a:off x="420255" y="1690688"/>
            <a:ext cx="4266594" cy="5167312"/>
          </a:xfrm>
        </p:spPr>
        <p:txBody>
          <a:bodyPr>
            <a:noAutofit/>
          </a:bodyPr>
          <a:lstStyle/>
          <a:p>
            <a:pPr marL="0" indent="0">
              <a:lnSpc>
                <a:spcPct val="110000"/>
              </a:lnSpc>
              <a:buNone/>
            </a:pPr>
            <a:r>
              <a:rPr lang="en-US" sz="1700" b="1" dirty="0">
                <a:solidFill>
                  <a:schemeClr val="accent2"/>
                </a:solidFill>
              </a:rPr>
              <a:t>Presentation: </a:t>
            </a:r>
            <a:br>
              <a:rPr lang="en-US" sz="1700" b="1" dirty="0">
                <a:solidFill>
                  <a:schemeClr val="accent2"/>
                </a:solidFill>
              </a:rPr>
            </a:br>
            <a:r>
              <a:rPr lang="en-US" sz="1700" dirty="0"/>
              <a:t>A 34-year-old female presents to the emergency department with nausea, vomiting, chills, and 10/10 acute severe abdominal pain the in right lower quadrant. Heart rate 110 bpm, blood pressure </a:t>
            </a:r>
            <a:br>
              <a:rPr lang="en-US" sz="1700" dirty="0"/>
            </a:br>
            <a:r>
              <a:rPr lang="en-US" sz="1700" dirty="0"/>
              <a:t>145/72 mm Hg, temperature 100.8 °F.</a:t>
            </a:r>
          </a:p>
          <a:p>
            <a:pPr marL="0" indent="0">
              <a:lnSpc>
                <a:spcPct val="110000"/>
              </a:lnSpc>
              <a:buNone/>
            </a:pPr>
            <a:r>
              <a:rPr lang="en-US" sz="1700" b="1" dirty="0">
                <a:solidFill>
                  <a:schemeClr val="accent2"/>
                </a:solidFill>
              </a:rPr>
              <a:t>History:</a:t>
            </a:r>
            <a:r>
              <a:rPr lang="en-US" sz="1700" dirty="0"/>
              <a:t> </a:t>
            </a:r>
            <a:br>
              <a:rPr lang="en-US" sz="1700" dirty="0"/>
            </a:br>
            <a:r>
              <a:rPr lang="en-US" sz="1700" dirty="0"/>
              <a:t>Worsening gastrointestinal symptoms </a:t>
            </a:r>
            <a:br>
              <a:rPr lang="en-US" sz="1700" dirty="0"/>
            </a:br>
            <a:r>
              <a:rPr lang="en-US" sz="1700" dirty="0"/>
              <a:t>and lower abdominal pain for 4 hours. </a:t>
            </a:r>
            <a:br>
              <a:rPr lang="en-US" sz="1700" dirty="0"/>
            </a:br>
            <a:r>
              <a:rPr lang="en-US" sz="1700" dirty="0"/>
              <a:t>No previous history of ovarian cysts, endometriosis, or other reproductive disease. Patient does not have a menstrual cycle </a:t>
            </a:r>
            <a:br>
              <a:rPr lang="en-US" sz="1700" dirty="0"/>
            </a:br>
            <a:r>
              <a:rPr lang="en-US" sz="1700" dirty="0"/>
              <a:t>due to birth control injections. </a:t>
            </a:r>
            <a:br>
              <a:rPr lang="en-US" sz="1700" dirty="0"/>
            </a:br>
            <a:r>
              <a:rPr lang="en-US" sz="1700" dirty="0"/>
              <a:t>No history of gastrointestinal or renal </a:t>
            </a:r>
            <a:br>
              <a:rPr lang="en-US" sz="1700" dirty="0"/>
            </a:br>
            <a:r>
              <a:rPr lang="en-US" sz="1700" dirty="0"/>
              <a:t>disease. No recent history of UTI. </a:t>
            </a:r>
          </a:p>
        </p:txBody>
      </p:sp>
      <p:sp>
        <p:nvSpPr>
          <p:cNvPr id="4" name="Content Placeholder 8">
            <a:extLst>
              <a:ext uri="{FF2B5EF4-FFF2-40B4-BE49-F238E27FC236}">
                <a16:creationId xmlns:a16="http://schemas.microsoft.com/office/drawing/2014/main" id="{0D1BE7B4-3406-4BD3-9A95-48782407E87F}"/>
              </a:ext>
            </a:extLst>
          </p:cNvPr>
          <p:cNvSpPr txBox="1">
            <a:spLocks/>
          </p:cNvSpPr>
          <p:nvPr/>
        </p:nvSpPr>
        <p:spPr>
          <a:xfrm>
            <a:off x="4946650" y="1754188"/>
            <a:ext cx="3429000" cy="4989512"/>
          </a:xfrm>
          <a:prstGeom prst="rect">
            <a:avLst/>
          </a:prstGeom>
        </p:spPr>
        <p:txBody>
          <a:bodyPr vert="horz" lIns="91440" tIns="45720" rIns="91440" bIns="45720" rtlCol="0">
            <a:noAutofit/>
          </a:bodyPr>
          <a:lstStyle>
            <a:lvl1pPr marL="171450" indent="-17145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457200" indent="-17145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857250" indent="-171450" algn="l" defTabSz="914400" rtl="0" eaLnBrk="1" latinLnBrk="0" hangingPunct="1">
              <a:lnSpc>
                <a:spcPct val="90000"/>
              </a:lnSpc>
              <a:spcBef>
                <a:spcPts val="500"/>
              </a:spcBef>
              <a:buClr>
                <a:schemeClr val="accent2"/>
              </a:buClr>
              <a:buFont typeface="Calibri" panose="020F0502020204030204" pitchFamily="34" charset="0"/>
              <a:buChar char="̶"/>
              <a:defRPr sz="1400" kern="1200">
                <a:solidFill>
                  <a:schemeClr val="tx1"/>
                </a:solidFill>
                <a:latin typeface="+mn-lt"/>
                <a:ea typeface="+mn-ea"/>
                <a:cs typeface="+mn-cs"/>
              </a:defRPr>
            </a:lvl4pPr>
            <a:lvl5pPr marL="1028700" indent="-1714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b="1" dirty="0">
                <a:solidFill>
                  <a:schemeClr val="accent2"/>
                </a:solidFill>
              </a:rPr>
              <a:t>Differential diagnosis:</a:t>
            </a:r>
          </a:p>
          <a:p>
            <a:r>
              <a:rPr lang="en-US" sz="1700" dirty="0"/>
              <a:t>Appendicitis</a:t>
            </a:r>
          </a:p>
          <a:p>
            <a:r>
              <a:rPr lang="en-US" sz="1700" dirty="0"/>
              <a:t>Kidney stones</a:t>
            </a:r>
          </a:p>
          <a:p>
            <a:r>
              <a:rPr lang="en-US" sz="1700" dirty="0"/>
              <a:t>Ectopic pregnancy</a:t>
            </a:r>
          </a:p>
          <a:p>
            <a:pPr>
              <a:spcAft>
                <a:spcPts val="600"/>
              </a:spcAft>
            </a:pPr>
            <a:r>
              <a:rPr lang="en-US" sz="1700" dirty="0"/>
              <a:t>Ovarian or uterine causes</a:t>
            </a:r>
          </a:p>
          <a:p>
            <a:pPr marL="0" indent="0">
              <a:buNone/>
            </a:pPr>
            <a:r>
              <a:rPr lang="en-US" sz="1700" b="1" dirty="0">
                <a:solidFill>
                  <a:schemeClr val="accent2"/>
                </a:solidFill>
              </a:rPr>
              <a:t>Imaging:</a:t>
            </a:r>
          </a:p>
          <a:p>
            <a:pPr marL="0" indent="0">
              <a:spcAft>
                <a:spcPts val="600"/>
              </a:spcAft>
              <a:buNone/>
            </a:pPr>
            <a:r>
              <a:rPr lang="en-US" sz="1700" dirty="0"/>
              <a:t>CT of abdomen and pelvis</a:t>
            </a:r>
          </a:p>
          <a:p>
            <a:pPr marL="0" indent="0">
              <a:buNone/>
            </a:pPr>
            <a:r>
              <a:rPr lang="en-US" sz="1700" b="1" dirty="0">
                <a:solidFill>
                  <a:schemeClr val="accent2"/>
                </a:solidFill>
              </a:rPr>
              <a:t>Labs:</a:t>
            </a:r>
          </a:p>
          <a:p>
            <a:r>
              <a:rPr lang="en-US" sz="1700" dirty="0"/>
              <a:t>Urinalysis (strip analyzer)</a:t>
            </a:r>
          </a:p>
          <a:p>
            <a:r>
              <a:rPr lang="en-US" sz="1700" dirty="0"/>
              <a:t>Urine </a:t>
            </a:r>
            <a:r>
              <a:rPr lang="en-US" sz="1700" dirty="0" err="1"/>
              <a:t>hCG</a:t>
            </a:r>
            <a:r>
              <a:rPr lang="en-US" sz="1700" dirty="0"/>
              <a:t> (strip analyzer)</a:t>
            </a:r>
          </a:p>
          <a:p>
            <a:r>
              <a:rPr lang="en-US" sz="1700" dirty="0"/>
              <a:t>Serum analysis</a:t>
            </a:r>
          </a:p>
          <a:p>
            <a:pPr lvl="1"/>
            <a:r>
              <a:rPr lang="en-US" sz="1700" dirty="0"/>
              <a:t>CBC &amp; BMP</a:t>
            </a:r>
          </a:p>
          <a:p>
            <a:pPr lvl="1"/>
            <a:r>
              <a:rPr lang="en-US" sz="1700" dirty="0"/>
              <a:t>C-reactive protein</a:t>
            </a:r>
          </a:p>
        </p:txBody>
      </p:sp>
    </p:spTree>
    <p:extLst>
      <p:ext uri="{BB962C8B-B14F-4D97-AF65-F5344CB8AC3E}">
        <p14:creationId xmlns:p14="http://schemas.microsoft.com/office/powerpoint/2010/main" val="3009745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290E9FE-A190-1C57-6D0E-E015C29349E6}"/>
              </a:ext>
            </a:extLst>
          </p:cNvPr>
          <p:cNvSpPr/>
          <p:nvPr/>
        </p:nvSpPr>
        <p:spPr>
          <a:xfrm>
            <a:off x="8670578" y="1493709"/>
            <a:ext cx="3260690" cy="536429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D416AF-EFC1-13CC-913A-3E8841F56C8C}"/>
              </a:ext>
            </a:extLst>
          </p:cNvPr>
          <p:cNvSpPr/>
          <p:nvPr/>
        </p:nvSpPr>
        <p:spPr>
          <a:xfrm>
            <a:off x="4069516" y="4076240"/>
            <a:ext cx="4263526" cy="2781760"/>
          </a:xfrm>
          <a:prstGeom prst="rect">
            <a:avLst/>
          </a:prstGeom>
          <a:solidFill>
            <a:srgbClr val="00999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5B36470-9911-DC79-4EA9-28D434904B36}"/>
              </a:ext>
            </a:extLst>
          </p:cNvPr>
          <p:cNvSpPr/>
          <p:nvPr/>
        </p:nvSpPr>
        <p:spPr>
          <a:xfrm>
            <a:off x="4055125" y="1493710"/>
            <a:ext cx="4263526" cy="1865290"/>
          </a:xfrm>
          <a:prstGeom prst="rect">
            <a:avLst/>
          </a:pr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F08FE5E-3198-8161-30CB-94758AF55B27}"/>
              </a:ext>
            </a:extLst>
          </p:cNvPr>
          <p:cNvSpPr/>
          <p:nvPr/>
        </p:nvSpPr>
        <p:spPr>
          <a:xfrm>
            <a:off x="347411" y="1493710"/>
            <a:ext cx="3339495" cy="5364290"/>
          </a:xfrm>
          <a:prstGeom prst="rect">
            <a:avLst/>
          </a:prstGeom>
          <a:solidFill>
            <a:srgbClr val="00999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695C4-EFDB-214A-1FE2-36C65484C403}"/>
              </a:ext>
            </a:extLst>
          </p:cNvPr>
          <p:cNvSpPr>
            <a:spLocks noGrp="1"/>
          </p:cNvSpPr>
          <p:nvPr>
            <p:ph type="title"/>
          </p:nvPr>
        </p:nvSpPr>
        <p:spPr/>
        <p:txBody>
          <a:bodyPr/>
          <a:lstStyle/>
          <a:p>
            <a:r>
              <a:rPr lang="en-US" dirty="0">
                <a:latin typeface="Trade Gothic Next Cond"/>
              </a:rPr>
              <a:t>Patient Case: Mia</a:t>
            </a:r>
            <a:endParaRPr lang="en-US" dirty="0"/>
          </a:p>
        </p:txBody>
      </p:sp>
      <p:sp>
        <p:nvSpPr>
          <p:cNvPr id="9" name="Content Placeholder 8">
            <a:extLst>
              <a:ext uri="{FF2B5EF4-FFF2-40B4-BE49-F238E27FC236}">
                <a16:creationId xmlns:a16="http://schemas.microsoft.com/office/drawing/2014/main" id="{7F9A28A7-CF60-BEA5-61CD-E0AC4AC2C8C5}"/>
              </a:ext>
            </a:extLst>
          </p:cNvPr>
          <p:cNvSpPr>
            <a:spLocks noGrp="1"/>
          </p:cNvSpPr>
          <p:nvPr>
            <p:ph idx="1"/>
          </p:nvPr>
        </p:nvSpPr>
        <p:spPr>
          <a:xfrm>
            <a:off x="836058" y="1674055"/>
            <a:ext cx="2362200" cy="447675"/>
          </a:xfrm>
        </p:spPr>
        <p:txBody>
          <a:bodyPr>
            <a:normAutofit/>
          </a:bodyPr>
          <a:lstStyle/>
          <a:p>
            <a:pPr marL="0" indent="0" algn="ctr">
              <a:buNone/>
            </a:pPr>
            <a:r>
              <a:rPr lang="en-US" b="1" dirty="0">
                <a:solidFill>
                  <a:schemeClr val="accent2"/>
                </a:solidFill>
              </a:rPr>
              <a:t>Positive Lab Results</a:t>
            </a:r>
          </a:p>
          <a:p>
            <a:pPr marL="0" indent="0" algn="ctr">
              <a:buNone/>
            </a:pPr>
            <a:endParaRPr lang="en-US" b="1" dirty="0">
              <a:solidFill>
                <a:schemeClr val="accent2"/>
              </a:solidFill>
            </a:endParaRPr>
          </a:p>
        </p:txBody>
      </p:sp>
      <p:sp>
        <p:nvSpPr>
          <p:cNvPr id="3" name="Content Placeholder 19">
            <a:extLst>
              <a:ext uri="{FF2B5EF4-FFF2-40B4-BE49-F238E27FC236}">
                <a16:creationId xmlns:a16="http://schemas.microsoft.com/office/drawing/2014/main" id="{E5F55166-E727-2BED-A630-243372C94BF3}"/>
              </a:ext>
            </a:extLst>
          </p:cNvPr>
          <p:cNvSpPr txBox="1">
            <a:spLocks/>
          </p:cNvSpPr>
          <p:nvPr/>
        </p:nvSpPr>
        <p:spPr>
          <a:xfrm>
            <a:off x="531258" y="3183605"/>
            <a:ext cx="2084227" cy="2144830"/>
          </a:xfrm>
          <a:prstGeom prst="rect">
            <a:avLst/>
          </a:prstGeom>
        </p:spPr>
        <p:txBody>
          <a:bodyPr vert="horz" lIns="91440" tIns="45720" rIns="91440" bIns="45720" rtlCol="0">
            <a:normAutofit lnSpcReduction="10000"/>
          </a:bodyPr>
          <a:lstStyle>
            <a:lvl1pPr marL="171450" indent="-17145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457200" indent="-17145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857250" indent="-171450" algn="l" defTabSz="914400" rtl="0" eaLnBrk="1" latinLnBrk="0" hangingPunct="1">
              <a:lnSpc>
                <a:spcPct val="90000"/>
              </a:lnSpc>
              <a:spcBef>
                <a:spcPts val="500"/>
              </a:spcBef>
              <a:buClr>
                <a:schemeClr val="accent2"/>
              </a:buClr>
              <a:buFont typeface="Calibri" panose="020F0502020204030204" pitchFamily="34" charset="0"/>
              <a:buChar char="̶"/>
              <a:defRPr sz="1400" kern="1200">
                <a:solidFill>
                  <a:schemeClr val="tx1"/>
                </a:solidFill>
                <a:latin typeface="+mn-lt"/>
                <a:ea typeface="+mn-ea"/>
                <a:cs typeface="+mn-cs"/>
              </a:defRPr>
            </a:lvl4pPr>
            <a:lvl5pPr marL="1028700" indent="-1714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Urinalysis </a:t>
            </a:r>
          </a:p>
          <a:p>
            <a:pPr>
              <a:buFont typeface="Calibri" panose="020F0502020204030204" pitchFamily="34" charset="0"/>
              <a:buChar char="+"/>
            </a:pPr>
            <a:r>
              <a:rPr lang="en-US" sz="1800" dirty="0"/>
              <a:t>Specific gravity</a:t>
            </a:r>
          </a:p>
          <a:p>
            <a:pPr>
              <a:buFont typeface="Calibri" panose="020F0502020204030204" pitchFamily="34" charset="0"/>
              <a:buChar char="+"/>
            </a:pPr>
            <a:r>
              <a:rPr lang="en-US" sz="1800" dirty="0"/>
              <a:t>Nitrites</a:t>
            </a:r>
          </a:p>
          <a:p>
            <a:pPr>
              <a:buFont typeface="Calibri" panose="020F0502020204030204" pitchFamily="34" charset="0"/>
              <a:buChar char="+"/>
            </a:pPr>
            <a:r>
              <a:rPr lang="en-US" sz="1800" dirty="0"/>
              <a:t>Leukocytes</a:t>
            </a:r>
          </a:p>
          <a:p>
            <a:pPr>
              <a:buFont typeface="Calibri" panose="020F0502020204030204" pitchFamily="34" charset="0"/>
              <a:buChar char="+"/>
            </a:pPr>
            <a:r>
              <a:rPr lang="en-US" sz="1800" dirty="0"/>
              <a:t>Blood</a:t>
            </a:r>
          </a:p>
          <a:p>
            <a:pPr>
              <a:buFont typeface="Calibri" panose="020F0502020204030204" pitchFamily="34" charset="0"/>
              <a:buChar char="+"/>
            </a:pPr>
            <a:r>
              <a:rPr lang="en-US" sz="1800" dirty="0"/>
              <a:t>pH</a:t>
            </a:r>
          </a:p>
        </p:txBody>
      </p:sp>
      <p:sp>
        <p:nvSpPr>
          <p:cNvPr id="4" name="Content Placeholder 8">
            <a:extLst>
              <a:ext uri="{FF2B5EF4-FFF2-40B4-BE49-F238E27FC236}">
                <a16:creationId xmlns:a16="http://schemas.microsoft.com/office/drawing/2014/main" id="{A577D0AF-3CC0-AE8A-77F8-F139E9E012D1}"/>
              </a:ext>
            </a:extLst>
          </p:cNvPr>
          <p:cNvSpPr txBox="1">
            <a:spLocks/>
          </p:cNvSpPr>
          <p:nvPr/>
        </p:nvSpPr>
        <p:spPr>
          <a:xfrm>
            <a:off x="4175553" y="2384216"/>
            <a:ext cx="4051453" cy="974784"/>
          </a:xfrm>
          <a:prstGeom prst="rect">
            <a:avLst/>
          </a:prstGeom>
        </p:spPr>
        <p:txBody>
          <a:bodyPr vert="horz" lIns="91440" tIns="45720" rIns="91440" bIns="45720" rtlCol="0">
            <a:normAutofit/>
          </a:bodyPr>
          <a:lstStyle>
            <a:lvl1pPr marL="171450" indent="-17145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457200" indent="-17145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857250" indent="-171450" algn="l" defTabSz="914400" rtl="0" eaLnBrk="1" latinLnBrk="0" hangingPunct="1">
              <a:lnSpc>
                <a:spcPct val="90000"/>
              </a:lnSpc>
              <a:spcBef>
                <a:spcPts val="500"/>
              </a:spcBef>
              <a:buClr>
                <a:schemeClr val="accent2"/>
              </a:buClr>
              <a:buFont typeface="Calibri" panose="020F0502020204030204" pitchFamily="34" charset="0"/>
              <a:buChar char="̶"/>
              <a:defRPr sz="1400" kern="1200">
                <a:solidFill>
                  <a:schemeClr val="tx1"/>
                </a:solidFill>
                <a:latin typeface="+mn-lt"/>
                <a:ea typeface="+mn-ea"/>
                <a:cs typeface="+mn-cs"/>
              </a:defRPr>
            </a:lvl4pPr>
            <a:lvl5pPr marL="1028700" indent="-1714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Physician changed imaging order to ultrasound to prevent risk to the developing fetus.</a:t>
            </a:r>
          </a:p>
          <a:p>
            <a:pPr marL="0" indent="0">
              <a:buNone/>
            </a:pPr>
            <a:endParaRPr lang="en-US" sz="1800" dirty="0"/>
          </a:p>
        </p:txBody>
      </p:sp>
      <p:sp>
        <p:nvSpPr>
          <p:cNvPr id="5" name="Content Placeholder 8">
            <a:extLst>
              <a:ext uri="{FF2B5EF4-FFF2-40B4-BE49-F238E27FC236}">
                <a16:creationId xmlns:a16="http://schemas.microsoft.com/office/drawing/2014/main" id="{81BF3BD3-6D98-6FE0-D513-3103027D0370}"/>
              </a:ext>
            </a:extLst>
          </p:cNvPr>
          <p:cNvSpPr txBox="1">
            <a:spLocks/>
          </p:cNvSpPr>
          <p:nvPr/>
        </p:nvSpPr>
        <p:spPr>
          <a:xfrm>
            <a:off x="4161161" y="4267645"/>
            <a:ext cx="4051454" cy="1452289"/>
          </a:xfrm>
          <a:prstGeom prst="rect">
            <a:avLst/>
          </a:prstGeom>
        </p:spPr>
        <p:txBody>
          <a:bodyPr vert="horz" lIns="91440" tIns="45720" rIns="91440" bIns="45720" rtlCol="0">
            <a:noAutofit/>
          </a:bodyPr>
          <a:lstStyle>
            <a:lvl1pPr marL="171450" indent="-17145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457200" indent="-17145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857250" indent="-171450" algn="l" defTabSz="914400" rtl="0" eaLnBrk="1" latinLnBrk="0" hangingPunct="1">
              <a:lnSpc>
                <a:spcPct val="90000"/>
              </a:lnSpc>
              <a:spcBef>
                <a:spcPts val="500"/>
              </a:spcBef>
              <a:buClr>
                <a:schemeClr val="accent2"/>
              </a:buClr>
              <a:buFont typeface="Calibri" panose="020F0502020204030204" pitchFamily="34" charset="0"/>
              <a:buChar char="̶"/>
              <a:defRPr sz="1400" kern="1200">
                <a:solidFill>
                  <a:schemeClr val="tx1"/>
                </a:solidFill>
                <a:latin typeface="+mn-lt"/>
                <a:ea typeface="+mn-ea"/>
                <a:cs typeface="+mn-cs"/>
              </a:defRPr>
            </a:lvl4pPr>
            <a:lvl5pPr marL="1028700" indent="-1714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1800" b="1" dirty="0">
                <a:solidFill>
                  <a:schemeClr val="accent2"/>
                </a:solidFill>
              </a:rPr>
              <a:t>Imaging &amp; Diagnosis</a:t>
            </a:r>
          </a:p>
          <a:p>
            <a:pPr marL="0" indent="0">
              <a:lnSpc>
                <a:spcPct val="110000"/>
              </a:lnSpc>
              <a:buNone/>
            </a:pPr>
            <a:r>
              <a:rPr lang="en-US" sz="1800" dirty="0"/>
              <a:t>Identified via transabdominal ultrasound:</a:t>
            </a:r>
          </a:p>
          <a:p>
            <a:pPr>
              <a:lnSpc>
                <a:spcPct val="110000"/>
              </a:lnSpc>
            </a:pPr>
            <a:r>
              <a:rPr lang="en-US" sz="1800" dirty="0"/>
              <a:t>4 mm stone in the right proximal ureter</a:t>
            </a:r>
          </a:p>
          <a:p>
            <a:pPr>
              <a:lnSpc>
                <a:spcPct val="110000"/>
              </a:lnSpc>
            </a:pPr>
            <a:r>
              <a:rPr lang="en-US" sz="1800" dirty="0"/>
              <a:t>Normal intrauterine pregnancy, </a:t>
            </a:r>
            <a:br>
              <a:rPr lang="en-US" sz="1800" dirty="0"/>
            </a:br>
            <a:r>
              <a:rPr lang="en-US" sz="1800" dirty="0"/>
              <a:t>10-week fetus in gestational sac, </a:t>
            </a:r>
            <a:br>
              <a:rPr lang="en-US" sz="1800" dirty="0"/>
            </a:br>
            <a:r>
              <a:rPr lang="en-US" sz="1800" dirty="0"/>
              <a:t>length 30 mm, heart rate 176 bpm</a:t>
            </a:r>
          </a:p>
          <a:p>
            <a:pPr>
              <a:lnSpc>
                <a:spcPct val="110000"/>
              </a:lnSpc>
            </a:pPr>
            <a:endParaRPr lang="en-US" sz="1800" dirty="0"/>
          </a:p>
        </p:txBody>
      </p:sp>
      <p:sp>
        <p:nvSpPr>
          <p:cNvPr id="6" name="Content Placeholder 19">
            <a:extLst>
              <a:ext uri="{FF2B5EF4-FFF2-40B4-BE49-F238E27FC236}">
                <a16:creationId xmlns:a16="http://schemas.microsoft.com/office/drawing/2014/main" id="{5F02E6A4-80A6-5154-477A-8E9D54BCD0FE}"/>
              </a:ext>
            </a:extLst>
          </p:cNvPr>
          <p:cNvSpPr txBox="1">
            <a:spLocks/>
          </p:cNvSpPr>
          <p:nvPr/>
        </p:nvSpPr>
        <p:spPr>
          <a:xfrm>
            <a:off x="531258" y="2177900"/>
            <a:ext cx="2084227" cy="2144830"/>
          </a:xfrm>
          <a:prstGeom prst="rect">
            <a:avLst/>
          </a:prstGeom>
        </p:spPr>
        <p:txBody>
          <a:bodyPr vert="horz" lIns="91440" tIns="45720" rIns="91440" bIns="45720" rtlCol="0">
            <a:normAutofit/>
          </a:bodyPr>
          <a:lstStyle>
            <a:lvl1pPr marL="171450" indent="-17145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457200" indent="-17145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857250" indent="-171450" algn="l" defTabSz="914400" rtl="0" eaLnBrk="1" latinLnBrk="0" hangingPunct="1">
              <a:lnSpc>
                <a:spcPct val="90000"/>
              </a:lnSpc>
              <a:spcBef>
                <a:spcPts val="500"/>
              </a:spcBef>
              <a:buClr>
                <a:schemeClr val="accent2"/>
              </a:buClr>
              <a:buFont typeface="Calibri" panose="020F0502020204030204" pitchFamily="34" charset="0"/>
              <a:buChar char="̶"/>
              <a:defRPr sz="1400" kern="1200">
                <a:solidFill>
                  <a:schemeClr val="tx1"/>
                </a:solidFill>
                <a:latin typeface="+mn-lt"/>
                <a:ea typeface="+mn-ea"/>
                <a:cs typeface="+mn-cs"/>
              </a:defRPr>
            </a:lvl4pPr>
            <a:lvl5pPr marL="1028700" indent="-1714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Urine </a:t>
            </a:r>
            <a:r>
              <a:rPr lang="en-US" sz="1800" b="1" dirty="0" err="1"/>
              <a:t>hCG</a:t>
            </a:r>
            <a:endParaRPr lang="en-US" sz="1800" b="1" dirty="0"/>
          </a:p>
          <a:p>
            <a:pPr>
              <a:buFont typeface="Calibri" panose="020F0502020204030204" pitchFamily="34" charset="0"/>
              <a:buChar char="+"/>
            </a:pPr>
            <a:r>
              <a:rPr lang="en-US" sz="1800" dirty="0" err="1"/>
              <a:t>hCG</a:t>
            </a:r>
            <a:endParaRPr lang="en-US" sz="1800" dirty="0"/>
          </a:p>
        </p:txBody>
      </p:sp>
      <p:sp>
        <p:nvSpPr>
          <p:cNvPr id="7" name="Content Placeholder 19">
            <a:extLst>
              <a:ext uri="{FF2B5EF4-FFF2-40B4-BE49-F238E27FC236}">
                <a16:creationId xmlns:a16="http://schemas.microsoft.com/office/drawing/2014/main" id="{13EDB718-AA8E-EFA1-29D4-3946CB0E0ECE}"/>
              </a:ext>
            </a:extLst>
          </p:cNvPr>
          <p:cNvSpPr txBox="1">
            <a:spLocks/>
          </p:cNvSpPr>
          <p:nvPr/>
        </p:nvSpPr>
        <p:spPr>
          <a:xfrm>
            <a:off x="531258" y="5455161"/>
            <a:ext cx="2084227" cy="924320"/>
          </a:xfrm>
          <a:prstGeom prst="rect">
            <a:avLst/>
          </a:prstGeom>
        </p:spPr>
        <p:txBody>
          <a:bodyPr vert="horz" lIns="91440" tIns="45720" rIns="91440" bIns="45720" rtlCol="0">
            <a:normAutofit/>
          </a:bodyPr>
          <a:lstStyle>
            <a:lvl1pPr marL="171450" indent="-17145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457200" indent="-17145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857250" indent="-171450" algn="l" defTabSz="914400" rtl="0" eaLnBrk="1" latinLnBrk="0" hangingPunct="1">
              <a:lnSpc>
                <a:spcPct val="90000"/>
              </a:lnSpc>
              <a:spcBef>
                <a:spcPts val="500"/>
              </a:spcBef>
              <a:buClr>
                <a:schemeClr val="accent2"/>
              </a:buClr>
              <a:buFont typeface="Calibri" panose="020F0502020204030204" pitchFamily="34" charset="0"/>
              <a:buChar char="̶"/>
              <a:defRPr sz="1400" kern="1200">
                <a:solidFill>
                  <a:schemeClr val="tx1"/>
                </a:solidFill>
                <a:latin typeface="+mn-lt"/>
                <a:ea typeface="+mn-ea"/>
                <a:cs typeface="+mn-cs"/>
              </a:defRPr>
            </a:lvl4pPr>
            <a:lvl5pPr marL="1028700" indent="-1714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Serum analysis</a:t>
            </a:r>
          </a:p>
          <a:p>
            <a:pPr>
              <a:buFont typeface="Calibri" panose="020F0502020204030204" pitchFamily="34" charset="0"/>
              <a:buChar char="+"/>
            </a:pPr>
            <a:r>
              <a:rPr lang="en-US" sz="1800" dirty="0"/>
              <a:t>Calcium</a:t>
            </a:r>
          </a:p>
          <a:p>
            <a:pPr>
              <a:buFont typeface="Calibri" panose="020F0502020204030204" pitchFamily="34" charset="0"/>
              <a:buChar char="+"/>
            </a:pPr>
            <a:endParaRPr lang="en-US" sz="1800" dirty="0"/>
          </a:p>
          <a:p>
            <a:pPr>
              <a:buFont typeface="Calibri" panose="020F0502020204030204" pitchFamily="34" charset="0"/>
              <a:buChar char="+"/>
            </a:pPr>
            <a:endParaRPr lang="en-US" sz="1800" dirty="0"/>
          </a:p>
        </p:txBody>
      </p:sp>
      <p:cxnSp>
        <p:nvCxnSpPr>
          <p:cNvPr id="11" name="Straight Arrow Connector 10">
            <a:extLst>
              <a:ext uri="{FF2B5EF4-FFF2-40B4-BE49-F238E27FC236}">
                <a16:creationId xmlns:a16="http://schemas.microsoft.com/office/drawing/2014/main" id="{3ED1A1BC-6D1E-225F-EE4D-B96E7B28CC10}"/>
              </a:ext>
            </a:extLst>
          </p:cNvPr>
          <p:cNvCxnSpPr/>
          <p:nvPr/>
        </p:nvCxnSpPr>
        <p:spPr>
          <a:xfrm>
            <a:off x="1388125" y="2721166"/>
            <a:ext cx="2633032" cy="0"/>
          </a:xfrm>
          <a:prstGeom prst="straightConnector1">
            <a:avLst/>
          </a:prstGeom>
          <a:ln w="19050">
            <a:solidFill>
              <a:schemeClr val="tx1">
                <a:lumMod val="65000"/>
                <a:lumOff val="3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768A5A7-4D26-2F71-BC50-5999FA787AA5}"/>
              </a:ext>
            </a:extLst>
          </p:cNvPr>
          <p:cNvSpPr txBox="1"/>
          <p:nvPr/>
        </p:nvSpPr>
        <p:spPr>
          <a:xfrm>
            <a:off x="4175553" y="1696452"/>
            <a:ext cx="4051453" cy="646331"/>
          </a:xfrm>
          <a:prstGeom prst="rect">
            <a:avLst/>
          </a:prstGeom>
          <a:noFill/>
        </p:spPr>
        <p:txBody>
          <a:bodyPr wrap="square">
            <a:spAutoFit/>
          </a:bodyPr>
          <a:lstStyle/>
          <a:p>
            <a:r>
              <a:rPr lang="en-US" dirty="0"/>
              <a:t>Positive urine </a:t>
            </a:r>
            <a:r>
              <a:rPr lang="en-US" dirty="0" err="1"/>
              <a:t>hCG</a:t>
            </a:r>
            <a:r>
              <a:rPr lang="en-US" dirty="0"/>
              <a:t> test was incorporated via analyzer to patient EMR.</a:t>
            </a:r>
          </a:p>
        </p:txBody>
      </p:sp>
      <p:cxnSp>
        <p:nvCxnSpPr>
          <p:cNvPr id="17" name="Straight Arrow Connector 16">
            <a:extLst>
              <a:ext uri="{FF2B5EF4-FFF2-40B4-BE49-F238E27FC236}">
                <a16:creationId xmlns:a16="http://schemas.microsoft.com/office/drawing/2014/main" id="{96437D82-7216-776A-91BB-EF1BD04EE383}"/>
              </a:ext>
            </a:extLst>
          </p:cNvPr>
          <p:cNvCxnSpPr>
            <a:cxnSpLocks/>
            <a:stCxn id="4" idx="2"/>
            <a:endCxn id="15" idx="0"/>
          </p:cNvCxnSpPr>
          <p:nvPr/>
        </p:nvCxnSpPr>
        <p:spPr>
          <a:xfrm flipH="1">
            <a:off x="6201279" y="3359000"/>
            <a:ext cx="1" cy="717240"/>
          </a:xfrm>
          <a:prstGeom prst="straightConnector1">
            <a:avLst/>
          </a:prstGeom>
          <a:ln w="19050">
            <a:solidFill>
              <a:schemeClr val="tx1">
                <a:lumMod val="65000"/>
                <a:lumOff val="3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Content Placeholder 8">
            <a:extLst>
              <a:ext uri="{FF2B5EF4-FFF2-40B4-BE49-F238E27FC236}">
                <a16:creationId xmlns:a16="http://schemas.microsoft.com/office/drawing/2014/main" id="{A998ECB8-A28C-4254-56AB-28B8552882CE}"/>
              </a:ext>
            </a:extLst>
          </p:cNvPr>
          <p:cNvSpPr txBox="1">
            <a:spLocks/>
          </p:cNvSpPr>
          <p:nvPr/>
        </p:nvSpPr>
        <p:spPr>
          <a:xfrm>
            <a:off x="8727426" y="2384215"/>
            <a:ext cx="3146993" cy="4269973"/>
          </a:xfrm>
          <a:prstGeom prst="rect">
            <a:avLst/>
          </a:prstGeom>
        </p:spPr>
        <p:txBody>
          <a:bodyPr vert="horz" lIns="91440" tIns="45720" rIns="91440" bIns="45720" rtlCol="0">
            <a:normAutofit fontScale="92500" lnSpcReduction="10000"/>
          </a:bodyPr>
          <a:lstStyle>
            <a:lvl1pPr marL="171450" indent="-17145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457200" indent="-17145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857250" indent="-171450" algn="l" defTabSz="914400" rtl="0" eaLnBrk="1" latinLnBrk="0" hangingPunct="1">
              <a:lnSpc>
                <a:spcPct val="90000"/>
              </a:lnSpc>
              <a:spcBef>
                <a:spcPts val="500"/>
              </a:spcBef>
              <a:buClr>
                <a:schemeClr val="accent2"/>
              </a:buClr>
              <a:buFont typeface="Calibri" panose="020F0502020204030204" pitchFamily="34" charset="0"/>
              <a:buChar char="̶"/>
              <a:defRPr sz="1400" kern="1200">
                <a:solidFill>
                  <a:schemeClr val="tx1"/>
                </a:solidFill>
                <a:latin typeface="+mn-lt"/>
                <a:ea typeface="+mn-ea"/>
                <a:cs typeface="+mn-cs"/>
              </a:defRPr>
            </a:lvl4pPr>
            <a:lvl5pPr marL="1028700" indent="-1714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10000"/>
              </a:lnSpc>
              <a:buFont typeface="+mj-lt"/>
              <a:buAutoNum type="arabicPeriod"/>
            </a:pPr>
            <a:r>
              <a:rPr lang="en-US" sz="1800" dirty="0"/>
              <a:t>Rapid urine </a:t>
            </a:r>
            <a:r>
              <a:rPr lang="en-US" sz="1800" dirty="0" err="1"/>
              <a:t>hCG</a:t>
            </a:r>
            <a:r>
              <a:rPr lang="en-US" sz="1800" dirty="0"/>
              <a:t> with EHR connectivity altered imaging recommendation.</a:t>
            </a:r>
          </a:p>
          <a:p>
            <a:pPr marL="342900" indent="-342900">
              <a:lnSpc>
                <a:spcPct val="110000"/>
              </a:lnSpc>
              <a:buFont typeface="+mj-lt"/>
              <a:buAutoNum type="arabicPeriod"/>
            </a:pPr>
            <a:r>
              <a:rPr lang="en-US" sz="1800" dirty="0"/>
              <a:t>Findings of urinalysis detected multiple markers </a:t>
            </a:r>
            <a:br>
              <a:rPr lang="en-US" sz="1800" dirty="0"/>
            </a:br>
            <a:r>
              <a:rPr lang="en-US" sz="1800" dirty="0"/>
              <a:t>of possible kidney stones.</a:t>
            </a:r>
          </a:p>
          <a:p>
            <a:pPr marL="342900" indent="-342900">
              <a:lnSpc>
                <a:spcPct val="110000"/>
              </a:lnSpc>
              <a:buFont typeface="+mj-lt"/>
              <a:buAutoNum type="arabicPeriod"/>
            </a:pPr>
            <a:r>
              <a:rPr lang="en-US" sz="1800" dirty="0"/>
              <a:t>Ultrasound confirmed urinalysis and urine </a:t>
            </a:r>
            <a:r>
              <a:rPr lang="en-US" sz="1800" dirty="0" err="1"/>
              <a:t>hCG</a:t>
            </a:r>
            <a:r>
              <a:rPr lang="en-US" sz="1800" dirty="0"/>
              <a:t>.</a:t>
            </a:r>
          </a:p>
          <a:p>
            <a:pPr marL="342900" indent="-342900">
              <a:lnSpc>
                <a:spcPct val="110000"/>
              </a:lnSpc>
              <a:buFont typeface="+mj-lt"/>
              <a:buAutoNum type="arabicPeriod"/>
            </a:pPr>
            <a:r>
              <a:rPr lang="en-US" sz="1800" dirty="0"/>
              <a:t>POCT urinalysis and </a:t>
            </a:r>
            <a:r>
              <a:rPr lang="en-US" sz="1800" dirty="0" err="1"/>
              <a:t>hCG</a:t>
            </a:r>
            <a:r>
              <a:rPr lang="en-US" sz="1800" dirty="0"/>
              <a:t> via connected analyzer were instrumental to a safe and accurate diagnosis for this patient and her developing pregnancy.</a:t>
            </a:r>
          </a:p>
          <a:p>
            <a:pPr marL="342900" indent="-342900">
              <a:lnSpc>
                <a:spcPct val="110000"/>
              </a:lnSpc>
              <a:buFont typeface="+mj-lt"/>
              <a:buAutoNum type="arabicPeriod"/>
            </a:pPr>
            <a:endParaRPr lang="en-US" sz="1800" dirty="0"/>
          </a:p>
        </p:txBody>
      </p:sp>
      <p:sp>
        <p:nvSpPr>
          <p:cNvPr id="26" name="Content Placeholder 8">
            <a:extLst>
              <a:ext uri="{FF2B5EF4-FFF2-40B4-BE49-F238E27FC236}">
                <a16:creationId xmlns:a16="http://schemas.microsoft.com/office/drawing/2014/main" id="{BDCBFFE2-E2B6-AFC7-2778-AC1F3E078AA7}"/>
              </a:ext>
            </a:extLst>
          </p:cNvPr>
          <p:cNvSpPr txBox="1">
            <a:spLocks/>
          </p:cNvSpPr>
          <p:nvPr/>
        </p:nvSpPr>
        <p:spPr>
          <a:xfrm>
            <a:off x="8996271" y="1747506"/>
            <a:ext cx="2362200" cy="447675"/>
          </a:xfrm>
          <a:prstGeom prst="rect">
            <a:avLst/>
          </a:prstGeom>
        </p:spPr>
        <p:txBody>
          <a:bodyPr vert="horz" lIns="91440" tIns="45720" rIns="91440" bIns="45720" rtlCol="0">
            <a:normAutofit/>
          </a:bodyPr>
          <a:lstStyle>
            <a:lvl1pPr marL="171450" indent="-17145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457200" indent="-17145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857250" indent="-171450" algn="l" defTabSz="914400" rtl="0" eaLnBrk="1" latinLnBrk="0" hangingPunct="1">
              <a:lnSpc>
                <a:spcPct val="90000"/>
              </a:lnSpc>
              <a:spcBef>
                <a:spcPts val="500"/>
              </a:spcBef>
              <a:buClr>
                <a:schemeClr val="accent2"/>
              </a:buClr>
              <a:buFont typeface="Calibri" panose="020F0502020204030204" pitchFamily="34" charset="0"/>
              <a:buChar char="̶"/>
              <a:defRPr sz="1400" kern="1200">
                <a:solidFill>
                  <a:schemeClr val="tx1"/>
                </a:solidFill>
                <a:latin typeface="+mn-lt"/>
                <a:ea typeface="+mn-ea"/>
                <a:cs typeface="+mn-cs"/>
              </a:defRPr>
            </a:lvl4pPr>
            <a:lvl5pPr marL="1028700" indent="-1714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accent2"/>
                </a:solidFill>
              </a:rPr>
              <a:t>Key Points</a:t>
            </a:r>
          </a:p>
          <a:p>
            <a:pPr marL="0" indent="0" algn="ctr">
              <a:buFont typeface="Arial" panose="020B0604020202020204" pitchFamily="34" charset="0"/>
              <a:buNone/>
            </a:pPr>
            <a:endParaRPr lang="en-US" b="1" dirty="0">
              <a:solidFill>
                <a:schemeClr val="accent2"/>
              </a:solidFill>
            </a:endParaRPr>
          </a:p>
        </p:txBody>
      </p:sp>
    </p:spTree>
    <p:extLst>
      <p:ext uri="{BB962C8B-B14F-4D97-AF65-F5344CB8AC3E}">
        <p14:creationId xmlns:p14="http://schemas.microsoft.com/office/powerpoint/2010/main" val="2265820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4" descr="A diagram of a kidney&#10;&#10;Description automatically generated">
            <a:extLst>
              <a:ext uri="{FF2B5EF4-FFF2-40B4-BE49-F238E27FC236}">
                <a16:creationId xmlns:a16="http://schemas.microsoft.com/office/drawing/2014/main" id="{14892E4F-E9FC-B92C-5971-987877E688B0}"/>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r="7594" b="35327"/>
          <a:stretch/>
        </p:blipFill>
        <p:spPr>
          <a:xfrm>
            <a:off x="5274526" y="645367"/>
            <a:ext cx="6917474" cy="6212633"/>
          </a:xfrm>
          <a:prstGeom prst="rect">
            <a:avLst/>
          </a:prstGeom>
        </p:spPr>
      </p:pic>
      <p:sp>
        <p:nvSpPr>
          <p:cNvPr id="8" name="TextBox 7">
            <a:extLst>
              <a:ext uri="{FF2B5EF4-FFF2-40B4-BE49-F238E27FC236}">
                <a16:creationId xmlns:a16="http://schemas.microsoft.com/office/drawing/2014/main" id="{FFA46687-522C-6DEB-D1AC-7B4BFD7D686C}"/>
              </a:ext>
            </a:extLst>
          </p:cNvPr>
          <p:cNvSpPr txBox="1"/>
          <p:nvPr/>
        </p:nvSpPr>
        <p:spPr>
          <a:xfrm>
            <a:off x="237987" y="6284379"/>
            <a:ext cx="6272372" cy="400110"/>
          </a:xfrm>
          <a:prstGeom prst="rect">
            <a:avLst/>
          </a:prstGeom>
          <a:noFill/>
        </p:spPr>
        <p:txBody>
          <a:bodyPr wrap="square">
            <a:spAutoFit/>
          </a:bodyPr>
          <a:lstStyle/>
          <a:p>
            <a:r>
              <a:rPr lang="en-US" sz="1000" dirty="0" err="1"/>
              <a:t>Queremel</a:t>
            </a:r>
            <a:r>
              <a:rPr lang="en-US" sz="1000" dirty="0"/>
              <a:t> Milani DA, </a:t>
            </a:r>
            <a:r>
              <a:rPr lang="en-US" sz="1000" dirty="0" err="1"/>
              <a:t>Jialal</a:t>
            </a:r>
            <a:r>
              <a:rPr lang="en-US" sz="1000" dirty="0"/>
              <a:t> I. Urinalysis. [Updated 2023 May 1]. In: </a:t>
            </a:r>
            <a:r>
              <a:rPr lang="en-US" sz="1000" dirty="0" err="1"/>
              <a:t>StatPearls</a:t>
            </a:r>
            <a:r>
              <a:rPr lang="en-US" sz="1000" dirty="0"/>
              <a:t> [Internet]. Treasure Island (FL): </a:t>
            </a:r>
            <a:r>
              <a:rPr lang="en-US" sz="1000" dirty="0" err="1"/>
              <a:t>StatPearls</a:t>
            </a:r>
            <a:r>
              <a:rPr lang="en-US" sz="1000" dirty="0"/>
              <a:t> Publishing; 2024 Jan-. Available from: https://www.ncbi.nlm.nih.gov/books/NBK557685/</a:t>
            </a:r>
          </a:p>
        </p:txBody>
      </p:sp>
      <p:sp>
        <p:nvSpPr>
          <p:cNvPr id="2" name="Title 1">
            <a:extLst>
              <a:ext uri="{FF2B5EF4-FFF2-40B4-BE49-F238E27FC236}">
                <a16:creationId xmlns:a16="http://schemas.microsoft.com/office/drawing/2014/main" id="{84D695C4-EFDB-214A-1FE2-36C65484C403}"/>
              </a:ext>
            </a:extLst>
          </p:cNvPr>
          <p:cNvSpPr>
            <a:spLocks noGrp="1"/>
          </p:cNvSpPr>
          <p:nvPr>
            <p:ph type="title"/>
          </p:nvPr>
        </p:nvSpPr>
        <p:spPr/>
        <p:txBody>
          <a:bodyPr/>
          <a:lstStyle/>
          <a:p>
            <a:r>
              <a:rPr lang="en-US" dirty="0">
                <a:latin typeface="Trade Gothic Next Cond"/>
              </a:rPr>
              <a:t>Urinalysis: A Window to Patient Health</a:t>
            </a:r>
            <a:endParaRPr lang="en-US" dirty="0"/>
          </a:p>
        </p:txBody>
      </p:sp>
      <p:sp>
        <p:nvSpPr>
          <p:cNvPr id="5" name="Content Placeholder 4">
            <a:extLst>
              <a:ext uri="{FF2B5EF4-FFF2-40B4-BE49-F238E27FC236}">
                <a16:creationId xmlns:a16="http://schemas.microsoft.com/office/drawing/2014/main" id="{8EF03830-A794-1EA7-DDA9-6BED64BCF3C9}"/>
              </a:ext>
            </a:extLst>
          </p:cNvPr>
          <p:cNvSpPr>
            <a:spLocks noGrp="1"/>
          </p:cNvSpPr>
          <p:nvPr>
            <p:ph idx="1"/>
          </p:nvPr>
        </p:nvSpPr>
        <p:spPr/>
        <p:txBody>
          <a:bodyPr>
            <a:normAutofit/>
          </a:bodyPr>
          <a:lstStyle/>
          <a:p>
            <a:pPr>
              <a:lnSpc>
                <a:spcPct val="110000"/>
              </a:lnSpc>
              <a:spcAft>
                <a:spcPts val="600"/>
              </a:spcAft>
            </a:pPr>
            <a:r>
              <a:rPr lang="en-US" dirty="0"/>
              <a:t>Urinalysis has existed for 6,000 years</a:t>
            </a:r>
          </a:p>
          <a:p>
            <a:pPr>
              <a:lnSpc>
                <a:spcPct val="110000"/>
              </a:lnSpc>
              <a:spcAft>
                <a:spcPts val="600"/>
              </a:spcAft>
            </a:pPr>
            <a:r>
              <a:rPr lang="en-US" dirty="0"/>
              <a:t>Information for an inexhaustible list </a:t>
            </a:r>
            <a:br>
              <a:rPr lang="en-US" dirty="0"/>
            </a:br>
            <a:r>
              <a:rPr lang="en-US" dirty="0"/>
              <a:t>of symptoms and diagnoses</a:t>
            </a:r>
          </a:p>
          <a:p>
            <a:pPr lvl="1">
              <a:lnSpc>
                <a:spcPct val="110000"/>
              </a:lnSpc>
              <a:spcAft>
                <a:spcPts val="600"/>
              </a:spcAft>
            </a:pPr>
            <a:r>
              <a:rPr lang="en-US" dirty="0"/>
              <a:t>Screen at-risk patients</a:t>
            </a:r>
          </a:p>
          <a:p>
            <a:pPr lvl="1">
              <a:lnSpc>
                <a:spcPct val="110000"/>
              </a:lnSpc>
              <a:spcAft>
                <a:spcPts val="600"/>
              </a:spcAft>
            </a:pPr>
            <a:r>
              <a:rPr lang="en-US" dirty="0"/>
              <a:t>Assist clinical diagnosis</a:t>
            </a:r>
          </a:p>
          <a:p>
            <a:pPr lvl="1">
              <a:lnSpc>
                <a:spcPct val="110000"/>
              </a:lnSpc>
              <a:spcAft>
                <a:spcPts val="600"/>
              </a:spcAft>
            </a:pPr>
            <a:r>
              <a:rPr lang="en-US" dirty="0"/>
              <a:t>Monitor disease progression</a:t>
            </a:r>
          </a:p>
          <a:p>
            <a:pPr lvl="1">
              <a:lnSpc>
                <a:spcPct val="110000"/>
              </a:lnSpc>
              <a:spcAft>
                <a:spcPts val="600"/>
              </a:spcAft>
            </a:pPr>
            <a:r>
              <a:rPr lang="en-US" dirty="0"/>
              <a:t>Evaluate treatment efficacy</a:t>
            </a:r>
          </a:p>
          <a:p>
            <a:pPr>
              <a:lnSpc>
                <a:spcPct val="110000"/>
              </a:lnSpc>
              <a:spcAft>
                <a:spcPts val="600"/>
              </a:spcAft>
            </a:pPr>
            <a:r>
              <a:rPr lang="en-US" dirty="0"/>
              <a:t>Easy</a:t>
            </a:r>
          </a:p>
          <a:p>
            <a:pPr>
              <a:lnSpc>
                <a:spcPct val="110000"/>
              </a:lnSpc>
              <a:spcAft>
                <a:spcPts val="600"/>
              </a:spcAft>
            </a:pPr>
            <a:r>
              <a:rPr lang="en-US" dirty="0"/>
              <a:t>Affordable</a:t>
            </a:r>
          </a:p>
          <a:p>
            <a:pPr>
              <a:lnSpc>
                <a:spcPct val="110000"/>
              </a:lnSpc>
              <a:spcAft>
                <a:spcPts val="600"/>
              </a:spcAft>
            </a:pPr>
            <a:endParaRPr lang="en-US" dirty="0"/>
          </a:p>
        </p:txBody>
      </p:sp>
      <p:pic>
        <p:nvPicPr>
          <p:cNvPr id="3" name="Picture 2">
            <a:extLst>
              <a:ext uri="{FF2B5EF4-FFF2-40B4-BE49-F238E27FC236}">
                <a16:creationId xmlns:a16="http://schemas.microsoft.com/office/drawing/2014/main" id="{049FC81D-BC3E-9FBB-361A-A5378B274949}"/>
              </a:ext>
            </a:extLst>
          </p:cNvPr>
          <p:cNvPicPr>
            <a:picLocks noChangeAspect="1"/>
          </p:cNvPicPr>
          <p:nvPr/>
        </p:nvPicPr>
        <p:blipFill>
          <a:blip r:embed="rId4"/>
          <a:stretch>
            <a:fillRect/>
          </a:stretch>
        </p:blipFill>
        <p:spPr>
          <a:xfrm>
            <a:off x="8831762" y="2356776"/>
            <a:ext cx="1799172" cy="4241686"/>
          </a:xfrm>
          <a:prstGeom prst="rect">
            <a:avLst/>
          </a:prstGeom>
        </p:spPr>
      </p:pic>
      <p:pic>
        <p:nvPicPr>
          <p:cNvPr id="10" name="Picture 9">
            <a:extLst>
              <a:ext uri="{FF2B5EF4-FFF2-40B4-BE49-F238E27FC236}">
                <a16:creationId xmlns:a16="http://schemas.microsoft.com/office/drawing/2014/main" id="{E63DE412-7FA4-184A-58E1-02413737C92F}"/>
              </a:ext>
            </a:extLst>
          </p:cNvPr>
          <p:cNvPicPr>
            <a:picLocks noChangeAspect="1"/>
          </p:cNvPicPr>
          <p:nvPr/>
        </p:nvPicPr>
        <p:blipFill>
          <a:blip r:embed="rId5"/>
          <a:stretch>
            <a:fillRect/>
          </a:stretch>
        </p:blipFill>
        <p:spPr>
          <a:xfrm>
            <a:off x="8186840" y="2441149"/>
            <a:ext cx="3166960" cy="4157314"/>
          </a:xfrm>
          <a:prstGeom prst="rect">
            <a:avLst/>
          </a:prstGeom>
        </p:spPr>
      </p:pic>
    </p:spTree>
    <p:extLst>
      <p:ext uri="{BB962C8B-B14F-4D97-AF65-F5344CB8AC3E}">
        <p14:creationId xmlns:p14="http://schemas.microsoft.com/office/powerpoint/2010/main" val="2457089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FA46687-522C-6DEB-D1AC-7B4BFD7D686C}"/>
              </a:ext>
            </a:extLst>
          </p:cNvPr>
          <p:cNvSpPr txBox="1"/>
          <p:nvPr/>
        </p:nvSpPr>
        <p:spPr>
          <a:xfrm>
            <a:off x="6276011" y="6292820"/>
            <a:ext cx="6272372" cy="400110"/>
          </a:xfrm>
          <a:prstGeom prst="rect">
            <a:avLst/>
          </a:prstGeom>
          <a:noFill/>
        </p:spPr>
        <p:txBody>
          <a:bodyPr wrap="square">
            <a:spAutoFit/>
          </a:bodyPr>
          <a:lstStyle/>
          <a:p>
            <a:r>
              <a:rPr lang="en-US" sz="1000" dirty="0" err="1"/>
              <a:t>Queremel</a:t>
            </a:r>
            <a:r>
              <a:rPr lang="en-US" sz="1000" dirty="0"/>
              <a:t> Milani DA, </a:t>
            </a:r>
            <a:r>
              <a:rPr lang="en-US" sz="1000" dirty="0" err="1"/>
              <a:t>Jialal</a:t>
            </a:r>
            <a:r>
              <a:rPr lang="en-US" sz="1000" dirty="0"/>
              <a:t> I. Urinalysis. [Updated 2023 May 1]. In: </a:t>
            </a:r>
            <a:r>
              <a:rPr lang="en-US" sz="1000" dirty="0" err="1"/>
              <a:t>StatPearls</a:t>
            </a:r>
            <a:r>
              <a:rPr lang="en-US" sz="1000" dirty="0"/>
              <a:t> [Internet]. Treasure Island (FL): </a:t>
            </a:r>
            <a:r>
              <a:rPr lang="en-US" sz="1000" dirty="0" err="1"/>
              <a:t>StatPearls</a:t>
            </a:r>
            <a:r>
              <a:rPr lang="en-US" sz="1000" dirty="0"/>
              <a:t> Publishing; 2024 Jan-. Available from: https://www.ncbi.nlm.nih.gov/books/NBK557685/</a:t>
            </a:r>
          </a:p>
        </p:txBody>
      </p:sp>
      <p:pic>
        <p:nvPicPr>
          <p:cNvPr id="9" name="Content Placeholder 14" descr="A diagram of a kidney&#10;&#10;Description automatically generated">
            <a:extLst>
              <a:ext uri="{FF2B5EF4-FFF2-40B4-BE49-F238E27FC236}">
                <a16:creationId xmlns:a16="http://schemas.microsoft.com/office/drawing/2014/main" id="{C5A2AC4D-C3FB-9934-C22D-392F906518E8}"/>
              </a:ext>
            </a:extLst>
          </p:cNvPr>
          <p:cNvPicPr>
            <a:picLocks noChangeAspect="1"/>
          </p:cNvPicPr>
          <p:nvPr/>
        </p:nvPicPr>
        <p:blipFill rotWithShape="1">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67000" contrast="-40000"/>
                    </a14:imgEffect>
                  </a14:imgLayer>
                </a14:imgProps>
              </a:ext>
              <a:ext uri="{28A0092B-C50C-407E-A947-70E740481C1C}">
                <a14:useLocalDpi xmlns:a14="http://schemas.microsoft.com/office/drawing/2010/main" val="0"/>
              </a:ext>
            </a:extLst>
          </a:blip>
          <a:srcRect b="15275"/>
          <a:stretch/>
        </p:blipFill>
        <p:spPr>
          <a:xfrm flipH="1">
            <a:off x="350897" y="250257"/>
            <a:ext cx="6077609" cy="6607743"/>
          </a:xfrm>
          <a:prstGeom prst="rect">
            <a:avLst/>
          </a:prstGeom>
        </p:spPr>
      </p:pic>
      <p:sp>
        <p:nvSpPr>
          <p:cNvPr id="4" name="Rectangle 3">
            <a:extLst>
              <a:ext uri="{FF2B5EF4-FFF2-40B4-BE49-F238E27FC236}">
                <a16:creationId xmlns:a16="http://schemas.microsoft.com/office/drawing/2014/main" id="{3BF5D389-EE82-FCDF-2ACB-E0FF6EDCDF55}"/>
              </a:ext>
            </a:extLst>
          </p:cNvPr>
          <p:cNvSpPr/>
          <p:nvPr/>
        </p:nvSpPr>
        <p:spPr>
          <a:xfrm>
            <a:off x="795029" y="1082181"/>
            <a:ext cx="5593993" cy="51782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defTabSz="114300"/>
            <a:r>
              <a:rPr lang="en-US" dirty="0"/>
              <a:t>                                Kidney disease, </a:t>
            </a:r>
            <a:br>
              <a:rPr lang="en-US" dirty="0"/>
            </a:br>
            <a:r>
              <a:rPr lang="en-US" dirty="0"/>
              <a:t>                        diabetes, heart failure, </a:t>
            </a:r>
            <a:br>
              <a:rPr lang="en-US" dirty="0"/>
            </a:br>
            <a:r>
              <a:rPr lang="en-US" dirty="0"/>
              <a:t>                 pregnancy, hematuria, uric acid </a:t>
            </a:r>
            <a:br>
              <a:rPr lang="en-US" dirty="0"/>
            </a:br>
            <a:r>
              <a:rPr lang="en-US" dirty="0"/>
              <a:t>             crystals, bacterial infection, urinary </a:t>
            </a:r>
            <a:br>
              <a:rPr lang="en-US" dirty="0"/>
            </a:br>
            <a:r>
              <a:rPr lang="en-US" dirty="0"/>
              <a:t>         tract infection, medication byproducts,  	   									  				hemoglobinuria, myoglobinuria, blood </a:t>
            </a:r>
            <a:br>
              <a:rPr lang="en-US" dirty="0"/>
            </a:br>
            <a:r>
              <a:rPr lang="en-US" dirty="0"/>
              <a:t>		clots, dehydration, overhydration, maple-</a:t>
            </a:r>
            <a:br>
              <a:rPr lang="en-US" dirty="0"/>
            </a:br>
            <a:r>
              <a:rPr lang="en-US" dirty="0"/>
              <a:t>		syrup urine disease, decreased renal </a:t>
            </a:r>
            <a:br>
              <a:rPr lang="en-US" dirty="0"/>
            </a:br>
            <a:r>
              <a:rPr lang="en-US" dirty="0"/>
              <a:t>	blood flow, glycosuria, hepatic failure, </a:t>
            </a:r>
            <a:br>
              <a:rPr lang="en-US" dirty="0"/>
            </a:br>
            <a:r>
              <a:rPr lang="en-US" dirty="0"/>
              <a:t>SIADH, adrenal insufficiency, diuretic </a:t>
            </a:r>
            <a:br>
              <a:rPr lang="en-US" dirty="0"/>
            </a:br>
            <a:r>
              <a:rPr lang="en-US" dirty="0"/>
              <a:t>use, aldosteronism, diabetes insipidus, </a:t>
            </a:r>
            <a:br>
              <a:rPr lang="en-US" dirty="0"/>
            </a:br>
            <a:r>
              <a:rPr lang="en-US" dirty="0"/>
              <a:t>polydipsia, acute impaired renal function, </a:t>
            </a:r>
            <a:br>
              <a:rPr lang="en-US" dirty="0"/>
            </a:br>
            <a:r>
              <a:rPr lang="en-US" dirty="0"/>
              <a:t>interstitial nephritis, pyelonephritis, </a:t>
            </a:r>
            <a:br>
              <a:rPr lang="en-US" dirty="0"/>
            </a:br>
            <a:r>
              <a:rPr lang="en-US" dirty="0"/>
              <a:t>anuria, polyuria, proteinuria, Wilson </a:t>
            </a:r>
            <a:br>
              <a:rPr lang="en-US" dirty="0"/>
            </a:br>
            <a:r>
              <a:rPr lang="en-US" dirty="0"/>
              <a:t>	disease, liver dysfunction, diarrhea, </a:t>
            </a:r>
            <a:br>
              <a:rPr lang="en-US" dirty="0"/>
            </a:br>
            <a:r>
              <a:rPr lang="en-US" dirty="0"/>
              <a:t>	vomiting, ketoacidosis, albuminuria, </a:t>
            </a:r>
            <a:br>
              <a:rPr lang="en-US" dirty="0"/>
            </a:br>
            <a:r>
              <a:rPr lang="en-US" dirty="0"/>
              <a:t>	myeloma, Fanconi syndrome, Cushing 						 				syndrome, biliary obstruction, viral </a:t>
            </a:r>
            <a:br>
              <a:rPr lang="en-US" dirty="0"/>
            </a:br>
            <a:r>
              <a:rPr lang="en-US" dirty="0"/>
              <a:t>				or drug-induced hepatitis, sterile </a:t>
            </a:r>
            <a:br>
              <a:rPr lang="en-US" dirty="0"/>
            </a:br>
            <a:r>
              <a:rPr lang="en-US" dirty="0"/>
              <a:t>					pyuria cirrhosis, sickle cell </a:t>
            </a:r>
            <a:br>
              <a:rPr lang="en-US" dirty="0"/>
            </a:br>
            <a:r>
              <a:rPr lang="en-US" dirty="0"/>
              <a:t>						disease, thalassemia, fever, </a:t>
            </a:r>
            <a:br>
              <a:rPr lang="en-US" dirty="0"/>
            </a:br>
            <a:r>
              <a:rPr lang="en-US" dirty="0"/>
              <a:t>							 		glomerulonephritis…</a:t>
            </a:r>
          </a:p>
        </p:txBody>
      </p:sp>
      <p:sp>
        <p:nvSpPr>
          <p:cNvPr id="2" name="Title 1">
            <a:extLst>
              <a:ext uri="{FF2B5EF4-FFF2-40B4-BE49-F238E27FC236}">
                <a16:creationId xmlns:a16="http://schemas.microsoft.com/office/drawing/2014/main" id="{84D695C4-EFDB-214A-1FE2-36C65484C403}"/>
              </a:ext>
            </a:extLst>
          </p:cNvPr>
          <p:cNvSpPr>
            <a:spLocks noGrp="1"/>
          </p:cNvSpPr>
          <p:nvPr>
            <p:ph type="title"/>
          </p:nvPr>
        </p:nvSpPr>
        <p:spPr>
          <a:xfrm>
            <a:off x="5919431" y="681037"/>
            <a:ext cx="6056971" cy="1325563"/>
          </a:xfrm>
        </p:spPr>
        <p:txBody>
          <a:bodyPr/>
          <a:lstStyle/>
          <a:p>
            <a:pPr algn="ctr"/>
            <a:r>
              <a:rPr lang="en-US" dirty="0">
                <a:latin typeface="Trade Gothic Next Cond"/>
              </a:rPr>
              <a:t>What Can Urinalysis Tell Us?</a:t>
            </a:r>
            <a:endParaRPr lang="en-US" dirty="0"/>
          </a:p>
        </p:txBody>
      </p:sp>
      <p:sp>
        <p:nvSpPr>
          <p:cNvPr id="12" name="Content Placeholder 11">
            <a:extLst>
              <a:ext uri="{FF2B5EF4-FFF2-40B4-BE49-F238E27FC236}">
                <a16:creationId xmlns:a16="http://schemas.microsoft.com/office/drawing/2014/main" id="{DA3A07F9-8CDC-B8FD-07A6-BD127E5EEE76}"/>
              </a:ext>
            </a:extLst>
          </p:cNvPr>
          <p:cNvSpPr>
            <a:spLocks noGrp="1"/>
          </p:cNvSpPr>
          <p:nvPr>
            <p:ph idx="1"/>
          </p:nvPr>
        </p:nvSpPr>
        <p:spPr>
          <a:xfrm>
            <a:off x="6667164" y="2200569"/>
            <a:ext cx="5081254" cy="3976394"/>
          </a:xfrm>
        </p:spPr>
        <p:txBody>
          <a:bodyPr/>
          <a:lstStyle/>
          <a:p>
            <a:pPr>
              <a:lnSpc>
                <a:spcPct val="110000"/>
              </a:lnSpc>
              <a:spcAft>
                <a:spcPts val="600"/>
              </a:spcAft>
            </a:pPr>
            <a:r>
              <a:rPr lang="en-US" dirty="0"/>
              <a:t>Urine is an unstable fluid that constantly changes composition.</a:t>
            </a:r>
          </a:p>
          <a:p>
            <a:pPr>
              <a:lnSpc>
                <a:spcPct val="110000"/>
              </a:lnSpc>
              <a:spcAft>
                <a:spcPts val="600"/>
              </a:spcAft>
            </a:pPr>
            <a:r>
              <a:rPr lang="en-US" dirty="0"/>
              <a:t>Urinalysis can provide information on kidney disease, diabetes, liver disease, urinary tract infections (UTIs), heart disease, and many other symptoms, diseases, and syndromes.</a:t>
            </a:r>
          </a:p>
          <a:p>
            <a:pPr>
              <a:lnSpc>
                <a:spcPct val="110000"/>
              </a:lnSpc>
              <a:spcAft>
                <a:spcPts val="600"/>
              </a:spcAft>
            </a:pPr>
            <a:endParaRPr lang="en-US" dirty="0"/>
          </a:p>
        </p:txBody>
      </p:sp>
    </p:spTree>
    <p:extLst>
      <p:ext uri="{BB962C8B-B14F-4D97-AF65-F5344CB8AC3E}">
        <p14:creationId xmlns:p14="http://schemas.microsoft.com/office/powerpoint/2010/main" val="7939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se-up of a urine test strip going into an analyzer.">
            <a:extLst>
              <a:ext uri="{FF2B5EF4-FFF2-40B4-BE49-F238E27FC236}">
                <a16:creationId xmlns:a16="http://schemas.microsoft.com/office/drawing/2014/main" id="{DCB5E7EC-523C-1E1F-B86D-1B8E96FC5BD6}"/>
              </a:ext>
            </a:extLst>
          </p:cNvPr>
          <p:cNvPicPr>
            <a:picLocks noChangeAspect="1"/>
          </p:cNvPicPr>
          <p:nvPr/>
        </p:nvPicPr>
        <p:blipFill rotWithShape="1">
          <a:blip r:embed="rId3">
            <a:extLst>
              <a:ext uri="{28A0092B-C50C-407E-A947-70E740481C1C}">
                <a14:useLocalDpi xmlns:a14="http://schemas.microsoft.com/office/drawing/2010/main" val="0"/>
              </a:ext>
            </a:extLst>
          </a:blip>
          <a:srcRect l="33857" r="6709"/>
          <a:stretch/>
        </p:blipFill>
        <p:spPr>
          <a:xfrm>
            <a:off x="6555897" y="548640"/>
            <a:ext cx="5636103" cy="6309360"/>
          </a:xfrm>
          <a:prstGeom prst="rect">
            <a:avLst/>
          </a:prstGeom>
        </p:spPr>
      </p:pic>
      <p:sp>
        <p:nvSpPr>
          <p:cNvPr id="2" name="Title 1">
            <a:extLst>
              <a:ext uri="{FF2B5EF4-FFF2-40B4-BE49-F238E27FC236}">
                <a16:creationId xmlns:a16="http://schemas.microsoft.com/office/drawing/2014/main" id="{84D695C4-EFDB-214A-1FE2-36C65484C403}"/>
              </a:ext>
            </a:extLst>
          </p:cNvPr>
          <p:cNvSpPr>
            <a:spLocks noGrp="1"/>
          </p:cNvSpPr>
          <p:nvPr>
            <p:ph type="title"/>
          </p:nvPr>
        </p:nvSpPr>
        <p:spPr/>
        <p:txBody>
          <a:bodyPr/>
          <a:lstStyle/>
          <a:p>
            <a:r>
              <a:rPr lang="en-US" dirty="0">
                <a:latin typeface="Trade Gothic Next Cond"/>
              </a:rPr>
              <a:t>Rapid Evaluation of Multiple Markers</a:t>
            </a:r>
            <a:endParaRPr lang="en-US" dirty="0"/>
          </a:p>
        </p:txBody>
      </p:sp>
      <p:sp>
        <p:nvSpPr>
          <p:cNvPr id="43" name="Content Placeholder 42">
            <a:extLst>
              <a:ext uri="{FF2B5EF4-FFF2-40B4-BE49-F238E27FC236}">
                <a16:creationId xmlns:a16="http://schemas.microsoft.com/office/drawing/2014/main" id="{EA48F3CA-7497-826E-6B6F-A0CBB35AD1C5}"/>
              </a:ext>
            </a:extLst>
          </p:cNvPr>
          <p:cNvSpPr>
            <a:spLocks noGrp="1"/>
          </p:cNvSpPr>
          <p:nvPr>
            <p:ph idx="1"/>
          </p:nvPr>
        </p:nvSpPr>
        <p:spPr>
          <a:xfrm>
            <a:off x="838199" y="1633536"/>
            <a:ext cx="5425440" cy="4351338"/>
          </a:xfrm>
        </p:spPr>
        <p:txBody>
          <a:bodyPr>
            <a:normAutofit/>
          </a:bodyPr>
          <a:lstStyle/>
          <a:p>
            <a:r>
              <a:rPr lang="en-US" sz="1800" dirty="0"/>
              <a:t>Most urinalysis is done via reagent test strip, sometimes referred to as a dipstick, or cassette.</a:t>
            </a:r>
          </a:p>
          <a:p>
            <a:r>
              <a:rPr lang="en-US" sz="1800" dirty="0"/>
              <a:t>Accurate collection and reading prevent </a:t>
            </a:r>
            <a:br>
              <a:rPr lang="en-US" sz="1800" dirty="0"/>
            </a:br>
            <a:r>
              <a:rPr lang="en-US" sz="1800" dirty="0"/>
              <a:t>false positives and negatives.</a:t>
            </a:r>
          </a:p>
          <a:p>
            <a:r>
              <a:rPr lang="en-US" sz="1800" dirty="0"/>
              <a:t>Reagent test strips can be read visually or by analyzer.</a:t>
            </a:r>
          </a:p>
          <a:p>
            <a:r>
              <a:rPr lang="en-US" sz="1800" dirty="0"/>
              <a:t>Urine strip analyzers offer greater accuracy convenience, simplicity, and time savings.</a:t>
            </a:r>
          </a:p>
          <a:p>
            <a:pPr lvl="1"/>
            <a:r>
              <a:rPr lang="en-US" sz="1600" dirty="0"/>
              <a:t>Some analyzers connect to patient health records.</a:t>
            </a:r>
          </a:p>
        </p:txBody>
      </p:sp>
      <p:sp>
        <p:nvSpPr>
          <p:cNvPr id="3" name="TextBox 2">
            <a:extLst>
              <a:ext uri="{FF2B5EF4-FFF2-40B4-BE49-F238E27FC236}">
                <a16:creationId xmlns:a16="http://schemas.microsoft.com/office/drawing/2014/main" id="{26F59CD0-D0C2-05AF-C6DE-9B387641D233}"/>
              </a:ext>
            </a:extLst>
          </p:cNvPr>
          <p:cNvSpPr txBox="1"/>
          <p:nvPr/>
        </p:nvSpPr>
        <p:spPr>
          <a:xfrm>
            <a:off x="237987" y="6284379"/>
            <a:ext cx="6272372" cy="400110"/>
          </a:xfrm>
          <a:prstGeom prst="rect">
            <a:avLst/>
          </a:prstGeom>
          <a:noFill/>
        </p:spPr>
        <p:txBody>
          <a:bodyPr wrap="square">
            <a:spAutoFit/>
          </a:bodyPr>
          <a:lstStyle/>
          <a:p>
            <a:r>
              <a:rPr lang="en-US" sz="1000" dirty="0" err="1"/>
              <a:t>Queremel</a:t>
            </a:r>
            <a:r>
              <a:rPr lang="en-US" sz="1000" dirty="0"/>
              <a:t> Milani DA, </a:t>
            </a:r>
            <a:r>
              <a:rPr lang="en-US" sz="1000" dirty="0" err="1"/>
              <a:t>Jialal</a:t>
            </a:r>
            <a:r>
              <a:rPr lang="en-US" sz="1000" dirty="0"/>
              <a:t> I. Urinalysis. [Updated 2023 May 1]. In: </a:t>
            </a:r>
            <a:r>
              <a:rPr lang="en-US" sz="1000" dirty="0" err="1"/>
              <a:t>StatPearls</a:t>
            </a:r>
            <a:r>
              <a:rPr lang="en-US" sz="1000" dirty="0"/>
              <a:t> [Internet]. Treasure Island (FL): </a:t>
            </a:r>
            <a:r>
              <a:rPr lang="en-US" sz="1000" dirty="0" err="1"/>
              <a:t>StatPearls</a:t>
            </a:r>
            <a:r>
              <a:rPr lang="en-US" sz="1000" dirty="0"/>
              <a:t> Publishing; 2024 Jan-. Available from: https://www.ncbi.nlm.nih.gov/books/NBK557685/</a:t>
            </a:r>
          </a:p>
        </p:txBody>
      </p:sp>
      <p:graphicFrame>
        <p:nvGraphicFramePr>
          <p:cNvPr id="4" name="Table 3">
            <a:extLst>
              <a:ext uri="{FF2B5EF4-FFF2-40B4-BE49-F238E27FC236}">
                <a16:creationId xmlns:a16="http://schemas.microsoft.com/office/drawing/2014/main" id="{CBED9499-B8C9-1FB1-99B6-042E991F653A}"/>
              </a:ext>
            </a:extLst>
          </p:cNvPr>
          <p:cNvGraphicFramePr>
            <a:graphicFrameLocks noGrp="1"/>
          </p:cNvGraphicFramePr>
          <p:nvPr>
            <p:extLst>
              <p:ext uri="{D42A27DB-BD31-4B8C-83A1-F6EECF244321}">
                <p14:modId xmlns:p14="http://schemas.microsoft.com/office/powerpoint/2010/main" val="1335408074"/>
              </p:ext>
            </p:extLst>
          </p:nvPr>
        </p:nvGraphicFramePr>
        <p:xfrm>
          <a:off x="838199" y="4275459"/>
          <a:ext cx="5154636" cy="1854200"/>
        </p:xfrm>
        <a:graphic>
          <a:graphicData uri="http://schemas.openxmlformats.org/drawingml/2006/table">
            <a:tbl>
              <a:tblPr firstRow="1" bandRow="1">
                <a:tableStyleId>{5C22544A-7EE6-4342-B048-85BDC9FD1C3A}</a:tableStyleId>
              </a:tblPr>
              <a:tblGrid>
                <a:gridCol w="1718212">
                  <a:extLst>
                    <a:ext uri="{9D8B030D-6E8A-4147-A177-3AD203B41FA5}">
                      <a16:colId xmlns:a16="http://schemas.microsoft.com/office/drawing/2014/main" val="1168308837"/>
                    </a:ext>
                  </a:extLst>
                </a:gridCol>
                <a:gridCol w="1718212">
                  <a:extLst>
                    <a:ext uri="{9D8B030D-6E8A-4147-A177-3AD203B41FA5}">
                      <a16:colId xmlns:a16="http://schemas.microsoft.com/office/drawing/2014/main" val="704919621"/>
                    </a:ext>
                  </a:extLst>
                </a:gridCol>
                <a:gridCol w="1718212">
                  <a:extLst>
                    <a:ext uri="{9D8B030D-6E8A-4147-A177-3AD203B41FA5}">
                      <a16:colId xmlns:a16="http://schemas.microsoft.com/office/drawing/2014/main" val="64832327"/>
                    </a:ext>
                  </a:extLst>
                </a:gridCol>
              </a:tblGrid>
              <a:tr h="370840">
                <a:tc>
                  <a:txBody>
                    <a:bodyPr/>
                    <a:lstStyle/>
                    <a:p>
                      <a:pPr algn="ctr"/>
                      <a:r>
                        <a:rPr lang="en-US" sz="1400" b="0" dirty="0">
                          <a:solidFill>
                            <a:schemeClr val="tx1"/>
                          </a:solidFill>
                        </a:rPr>
                        <a:t>Specific gravity</a:t>
                      </a:r>
                    </a:p>
                  </a:txBody>
                  <a:tcPr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pH</a:t>
                      </a:r>
                    </a:p>
                  </a:txBody>
                  <a:tcPr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Protein</a:t>
                      </a:r>
                    </a:p>
                  </a:txBody>
                  <a:tcPr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7875773"/>
                  </a:ext>
                </a:extLst>
              </a:tr>
              <a:tr h="370840">
                <a:tc>
                  <a:txBody>
                    <a:bodyPr/>
                    <a:lstStyle/>
                    <a:p>
                      <a:pPr algn="ctr"/>
                      <a:r>
                        <a:rPr lang="en-US" sz="1400" b="0" dirty="0">
                          <a:solidFill>
                            <a:schemeClr val="tx1"/>
                          </a:solidFill>
                        </a:rPr>
                        <a:t>Glucose</a:t>
                      </a:r>
                    </a:p>
                  </a:txBody>
                  <a:tcPr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Ketones</a:t>
                      </a:r>
                    </a:p>
                  </a:txBody>
                  <a:tcPr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Leukocytes</a:t>
                      </a:r>
                    </a:p>
                  </a:txBody>
                  <a:tcPr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2490074"/>
                  </a:ext>
                </a:extLst>
              </a:tr>
              <a:tr h="370840">
                <a:tc>
                  <a:txBody>
                    <a:bodyPr/>
                    <a:lstStyle/>
                    <a:p>
                      <a:pPr algn="ctr"/>
                      <a:r>
                        <a:rPr lang="en-US" sz="1400" b="0" dirty="0">
                          <a:solidFill>
                            <a:schemeClr val="tx1"/>
                          </a:solidFill>
                        </a:rPr>
                        <a:t>Bilirubin</a:t>
                      </a:r>
                    </a:p>
                  </a:txBody>
                  <a:tcPr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Urobilinogen</a:t>
                      </a:r>
                    </a:p>
                  </a:txBody>
                  <a:tcPr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Nitrites</a:t>
                      </a:r>
                    </a:p>
                  </a:txBody>
                  <a:tcPr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66973"/>
                  </a:ext>
                </a:extLst>
              </a:tr>
              <a:tr h="370840">
                <a:tc>
                  <a:txBody>
                    <a:bodyPr/>
                    <a:lstStyle/>
                    <a:p>
                      <a:pPr algn="ctr"/>
                      <a:r>
                        <a:rPr lang="en-US" sz="1400" b="0" dirty="0">
                          <a:solidFill>
                            <a:schemeClr val="tx1"/>
                          </a:solidFill>
                        </a:rPr>
                        <a:t>Blood</a:t>
                      </a:r>
                    </a:p>
                  </a:txBody>
                  <a:tcPr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Albumin</a:t>
                      </a:r>
                    </a:p>
                  </a:txBody>
                  <a:tcPr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Creatinine</a:t>
                      </a:r>
                    </a:p>
                  </a:txBody>
                  <a:tcPr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274930"/>
                  </a:ext>
                </a:extLst>
              </a:tr>
              <a:tr h="370840">
                <a:tc>
                  <a:txBody>
                    <a:bodyPr/>
                    <a:lstStyle/>
                    <a:p>
                      <a:pPr algn="ctr"/>
                      <a:r>
                        <a:rPr lang="en-US" sz="1400" b="0" dirty="0">
                          <a:solidFill>
                            <a:schemeClr val="tx1"/>
                          </a:solidFill>
                        </a:rPr>
                        <a:t>Albumin : Creatinine</a:t>
                      </a:r>
                    </a:p>
                  </a:txBody>
                  <a:tcPr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rPr>
                        <a:t>Protein : Creatinine</a:t>
                      </a:r>
                    </a:p>
                  </a:txBody>
                  <a:tcPr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err="1">
                          <a:solidFill>
                            <a:schemeClr val="tx1"/>
                          </a:solidFill>
                        </a:rPr>
                        <a:t>hCG</a:t>
                      </a:r>
                      <a:endParaRPr lang="en-US" sz="1400" b="0" dirty="0">
                        <a:solidFill>
                          <a:schemeClr val="tx1"/>
                        </a:solidFill>
                      </a:endParaRPr>
                    </a:p>
                  </a:txBody>
                  <a:tcPr anchor="ctr">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8598762"/>
                  </a:ext>
                </a:extLst>
              </a:tr>
            </a:tbl>
          </a:graphicData>
        </a:graphic>
      </p:graphicFrame>
    </p:spTree>
    <p:extLst>
      <p:ext uri="{BB962C8B-B14F-4D97-AF65-F5344CB8AC3E}">
        <p14:creationId xmlns:p14="http://schemas.microsoft.com/office/powerpoint/2010/main" val="3810432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5A8D484-6334-8F09-F84F-58D5DBB9699F}"/>
              </a:ext>
            </a:extLst>
          </p:cNvPr>
          <p:cNvSpPr/>
          <p:nvPr/>
        </p:nvSpPr>
        <p:spPr>
          <a:xfrm>
            <a:off x="8137283" y="3090772"/>
            <a:ext cx="4063395" cy="3778146"/>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695C4-EFDB-214A-1FE2-36C65484C403}"/>
              </a:ext>
            </a:extLst>
          </p:cNvPr>
          <p:cNvSpPr>
            <a:spLocks noGrp="1"/>
          </p:cNvSpPr>
          <p:nvPr>
            <p:ph type="title"/>
          </p:nvPr>
        </p:nvSpPr>
        <p:spPr/>
        <p:txBody>
          <a:bodyPr/>
          <a:lstStyle/>
          <a:p>
            <a:r>
              <a:rPr lang="en-US" dirty="0">
                <a:latin typeface="Trade Gothic Next Cond"/>
              </a:rPr>
              <a:t>Screening At-Risk Groups Leads to Early Identification</a:t>
            </a:r>
            <a:endParaRPr lang="en-US" dirty="0"/>
          </a:p>
        </p:txBody>
      </p:sp>
      <p:sp>
        <p:nvSpPr>
          <p:cNvPr id="8" name="TextBox 7">
            <a:extLst>
              <a:ext uri="{FF2B5EF4-FFF2-40B4-BE49-F238E27FC236}">
                <a16:creationId xmlns:a16="http://schemas.microsoft.com/office/drawing/2014/main" id="{D390893B-2996-3AFD-F273-B0A9F7FF110E}"/>
              </a:ext>
            </a:extLst>
          </p:cNvPr>
          <p:cNvSpPr txBox="1"/>
          <p:nvPr/>
        </p:nvSpPr>
        <p:spPr>
          <a:xfrm>
            <a:off x="773811" y="1736124"/>
            <a:ext cx="1193609" cy="369332"/>
          </a:xfrm>
          <a:prstGeom prst="rect">
            <a:avLst/>
          </a:prstGeom>
          <a:noFill/>
        </p:spPr>
        <p:txBody>
          <a:bodyPr wrap="square" rtlCol="0">
            <a:spAutoFit/>
          </a:bodyPr>
          <a:lstStyle/>
          <a:p>
            <a:pPr algn="ctr"/>
            <a:r>
              <a:rPr lang="en-US" b="1" dirty="0"/>
              <a:t>Diabetes</a:t>
            </a:r>
          </a:p>
        </p:txBody>
      </p:sp>
      <p:sp>
        <p:nvSpPr>
          <p:cNvPr id="10" name="TextBox 9">
            <a:extLst>
              <a:ext uri="{FF2B5EF4-FFF2-40B4-BE49-F238E27FC236}">
                <a16:creationId xmlns:a16="http://schemas.microsoft.com/office/drawing/2014/main" id="{FA631F2A-C1E5-FE06-7B6A-7FA198852E5B}"/>
              </a:ext>
            </a:extLst>
          </p:cNvPr>
          <p:cNvSpPr txBox="1"/>
          <p:nvPr/>
        </p:nvSpPr>
        <p:spPr>
          <a:xfrm>
            <a:off x="2992220" y="1736124"/>
            <a:ext cx="2763620" cy="369332"/>
          </a:xfrm>
          <a:prstGeom prst="rect">
            <a:avLst/>
          </a:prstGeom>
          <a:noFill/>
        </p:spPr>
        <p:txBody>
          <a:bodyPr wrap="square" rtlCol="0">
            <a:spAutoFit/>
          </a:bodyPr>
          <a:lstStyle/>
          <a:p>
            <a:r>
              <a:rPr lang="en-US" b="1" dirty="0"/>
              <a:t>Chronic Kidney Disease</a:t>
            </a:r>
          </a:p>
        </p:txBody>
      </p:sp>
      <p:sp>
        <p:nvSpPr>
          <p:cNvPr id="11" name="TextBox 10">
            <a:extLst>
              <a:ext uri="{FF2B5EF4-FFF2-40B4-BE49-F238E27FC236}">
                <a16:creationId xmlns:a16="http://schemas.microsoft.com/office/drawing/2014/main" id="{37467BAE-7AA6-ED4F-7F99-7CE1031C8168}"/>
              </a:ext>
            </a:extLst>
          </p:cNvPr>
          <p:cNvSpPr txBox="1"/>
          <p:nvPr/>
        </p:nvSpPr>
        <p:spPr>
          <a:xfrm>
            <a:off x="5690783" y="1735582"/>
            <a:ext cx="2763620" cy="369332"/>
          </a:xfrm>
          <a:prstGeom prst="rect">
            <a:avLst/>
          </a:prstGeom>
          <a:noFill/>
        </p:spPr>
        <p:txBody>
          <a:bodyPr wrap="square" rtlCol="0">
            <a:spAutoFit/>
          </a:bodyPr>
          <a:lstStyle/>
          <a:p>
            <a:r>
              <a:rPr lang="en-US" b="1" dirty="0"/>
              <a:t>Heart Disease</a:t>
            </a:r>
          </a:p>
        </p:txBody>
      </p:sp>
      <p:sp>
        <p:nvSpPr>
          <p:cNvPr id="12" name="TextBox 11">
            <a:extLst>
              <a:ext uri="{FF2B5EF4-FFF2-40B4-BE49-F238E27FC236}">
                <a16:creationId xmlns:a16="http://schemas.microsoft.com/office/drawing/2014/main" id="{B8B10166-3BDD-E28A-F516-C507CBF9E338}"/>
              </a:ext>
            </a:extLst>
          </p:cNvPr>
          <p:cNvSpPr txBox="1"/>
          <p:nvPr/>
        </p:nvSpPr>
        <p:spPr>
          <a:xfrm>
            <a:off x="5690783" y="4322818"/>
            <a:ext cx="2763620" cy="369332"/>
          </a:xfrm>
          <a:prstGeom prst="rect">
            <a:avLst/>
          </a:prstGeom>
          <a:noFill/>
        </p:spPr>
        <p:txBody>
          <a:bodyPr wrap="square" rtlCol="0">
            <a:spAutoFit/>
          </a:bodyPr>
          <a:lstStyle/>
          <a:p>
            <a:r>
              <a:rPr lang="en-US" b="1" dirty="0"/>
              <a:t>Pregnancy</a:t>
            </a:r>
          </a:p>
        </p:txBody>
      </p:sp>
      <p:sp>
        <p:nvSpPr>
          <p:cNvPr id="20" name="Content Placeholder 19">
            <a:extLst>
              <a:ext uri="{FF2B5EF4-FFF2-40B4-BE49-F238E27FC236}">
                <a16:creationId xmlns:a16="http://schemas.microsoft.com/office/drawing/2014/main" id="{4E4D5FCF-9212-816C-6C6F-FEA231B5D841}"/>
              </a:ext>
            </a:extLst>
          </p:cNvPr>
          <p:cNvSpPr>
            <a:spLocks noGrp="1"/>
          </p:cNvSpPr>
          <p:nvPr>
            <p:ph idx="1"/>
          </p:nvPr>
        </p:nvSpPr>
        <p:spPr>
          <a:xfrm>
            <a:off x="857232" y="2083081"/>
            <a:ext cx="2084227" cy="2017826"/>
          </a:xfrm>
        </p:spPr>
        <p:txBody>
          <a:bodyPr>
            <a:normAutofit/>
          </a:bodyPr>
          <a:lstStyle/>
          <a:p>
            <a:pPr>
              <a:buFont typeface="Calibri" panose="020F0502020204030204" pitchFamily="34" charset="0"/>
              <a:buChar char="+"/>
            </a:pPr>
            <a:r>
              <a:rPr lang="en-US" sz="1600" dirty="0"/>
              <a:t>Ketones</a:t>
            </a:r>
          </a:p>
          <a:p>
            <a:pPr>
              <a:buFont typeface="Calibri" panose="020F0502020204030204" pitchFamily="34" charset="0"/>
              <a:buChar char="+"/>
            </a:pPr>
            <a:r>
              <a:rPr lang="en-US" sz="1600" dirty="0"/>
              <a:t>Glucose</a:t>
            </a:r>
          </a:p>
          <a:p>
            <a:pPr>
              <a:buFont typeface="Calibri" panose="020F0502020204030204" pitchFamily="34" charset="0"/>
              <a:buChar char="+"/>
            </a:pPr>
            <a:r>
              <a:rPr lang="en-US" sz="1600" dirty="0"/>
              <a:t>pH</a:t>
            </a:r>
          </a:p>
          <a:p>
            <a:pPr>
              <a:buFont typeface="Calibri" panose="020F0502020204030204" pitchFamily="34" charset="0"/>
              <a:buChar char="+"/>
            </a:pPr>
            <a:r>
              <a:rPr lang="en-US" sz="1600" dirty="0"/>
              <a:t>Protein</a:t>
            </a:r>
          </a:p>
          <a:p>
            <a:pPr>
              <a:buFont typeface="Calibri" panose="020F0502020204030204" pitchFamily="34" charset="0"/>
              <a:buChar char="+"/>
            </a:pPr>
            <a:r>
              <a:rPr lang="en-US" sz="1600" dirty="0"/>
              <a:t>ACR</a:t>
            </a:r>
          </a:p>
        </p:txBody>
      </p:sp>
      <p:sp>
        <p:nvSpPr>
          <p:cNvPr id="21" name="Content Placeholder 19">
            <a:extLst>
              <a:ext uri="{FF2B5EF4-FFF2-40B4-BE49-F238E27FC236}">
                <a16:creationId xmlns:a16="http://schemas.microsoft.com/office/drawing/2014/main" id="{77ACA861-B8D1-E237-B464-7200F1EA1502}"/>
              </a:ext>
            </a:extLst>
          </p:cNvPr>
          <p:cNvSpPr txBox="1">
            <a:spLocks/>
          </p:cNvSpPr>
          <p:nvPr/>
        </p:nvSpPr>
        <p:spPr>
          <a:xfrm>
            <a:off x="2992220" y="2083081"/>
            <a:ext cx="2084227" cy="2268206"/>
          </a:xfrm>
          <a:prstGeom prst="rect">
            <a:avLst/>
          </a:prstGeom>
        </p:spPr>
        <p:txBody>
          <a:bodyPr vert="horz" lIns="91440" tIns="45720" rIns="91440" bIns="45720" rtlCol="0">
            <a:normAutofit/>
          </a:bodyPr>
          <a:lstStyle>
            <a:lvl1pPr marL="171450" indent="-17145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457200" indent="-17145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857250" indent="-171450" algn="l" defTabSz="914400" rtl="0" eaLnBrk="1" latinLnBrk="0" hangingPunct="1">
              <a:lnSpc>
                <a:spcPct val="90000"/>
              </a:lnSpc>
              <a:spcBef>
                <a:spcPts val="500"/>
              </a:spcBef>
              <a:buClr>
                <a:schemeClr val="accent2"/>
              </a:buClr>
              <a:buFont typeface="Calibri" panose="020F0502020204030204" pitchFamily="34" charset="0"/>
              <a:buChar char="̶"/>
              <a:defRPr sz="1400" kern="1200">
                <a:solidFill>
                  <a:schemeClr val="tx1"/>
                </a:solidFill>
                <a:latin typeface="+mn-lt"/>
                <a:ea typeface="+mn-ea"/>
                <a:cs typeface="+mn-cs"/>
              </a:defRPr>
            </a:lvl4pPr>
            <a:lvl5pPr marL="1028700" indent="-1714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sz="1600" dirty="0"/>
              <a:t>Protein</a:t>
            </a:r>
          </a:p>
          <a:p>
            <a:pPr>
              <a:buFont typeface="Calibri" panose="020F0502020204030204" pitchFamily="34" charset="0"/>
              <a:buChar char="+"/>
            </a:pPr>
            <a:r>
              <a:rPr lang="en-US" sz="1600" dirty="0"/>
              <a:t>Albumin</a:t>
            </a:r>
          </a:p>
          <a:p>
            <a:pPr>
              <a:buFont typeface="Calibri" panose="020F0502020204030204" pitchFamily="34" charset="0"/>
              <a:buChar char="+"/>
            </a:pPr>
            <a:r>
              <a:rPr lang="en-US" sz="1600" dirty="0"/>
              <a:t>Creatinine</a:t>
            </a:r>
          </a:p>
          <a:p>
            <a:pPr>
              <a:buFont typeface="Calibri" panose="020F0502020204030204" pitchFamily="34" charset="0"/>
              <a:buChar char="+"/>
            </a:pPr>
            <a:r>
              <a:rPr lang="en-US" sz="1600" dirty="0"/>
              <a:t>ACR</a:t>
            </a:r>
          </a:p>
          <a:p>
            <a:pPr>
              <a:buFont typeface="Calibri" panose="020F0502020204030204" pitchFamily="34" charset="0"/>
              <a:buChar char="+"/>
            </a:pPr>
            <a:r>
              <a:rPr lang="en-US" sz="1600" dirty="0"/>
              <a:t>Specific gravity</a:t>
            </a:r>
          </a:p>
          <a:p>
            <a:pPr>
              <a:buFont typeface="Calibri" panose="020F0502020204030204" pitchFamily="34" charset="0"/>
              <a:buChar char="+"/>
            </a:pPr>
            <a:r>
              <a:rPr lang="en-US" sz="1600" dirty="0"/>
              <a:t>pH</a:t>
            </a:r>
          </a:p>
        </p:txBody>
      </p:sp>
      <p:sp>
        <p:nvSpPr>
          <p:cNvPr id="22" name="Content Placeholder 19">
            <a:extLst>
              <a:ext uri="{FF2B5EF4-FFF2-40B4-BE49-F238E27FC236}">
                <a16:creationId xmlns:a16="http://schemas.microsoft.com/office/drawing/2014/main" id="{CDFED865-83E0-9FF3-7213-A7F193984618}"/>
              </a:ext>
            </a:extLst>
          </p:cNvPr>
          <p:cNvSpPr txBox="1">
            <a:spLocks/>
          </p:cNvSpPr>
          <p:nvPr/>
        </p:nvSpPr>
        <p:spPr>
          <a:xfrm>
            <a:off x="5690783" y="4713170"/>
            <a:ext cx="1626993" cy="490213"/>
          </a:xfrm>
          <a:prstGeom prst="rect">
            <a:avLst/>
          </a:prstGeom>
        </p:spPr>
        <p:txBody>
          <a:bodyPr vert="horz" lIns="91440" tIns="45720" rIns="91440" bIns="45720" rtlCol="0">
            <a:normAutofit/>
          </a:bodyPr>
          <a:lstStyle>
            <a:lvl1pPr marL="171450" indent="-17145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457200" indent="-17145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857250" indent="-171450" algn="l" defTabSz="914400" rtl="0" eaLnBrk="1" latinLnBrk="0" hangingPunct="1">
              <a:lnSpc>
                <a:spcPct val="90000"/>
              </a:lnSpc>
              <a:spcBef>
                <a:spcPts val="500"/>
              </a:spcBef>
              <a:buClr>
                <a:schemeClr val="accent2"/>
              </a:buClr>
              <a:buFont typeface="Calibri" panose="020F0502020204030204" pitchFamily="34" charset="0"/>
              <a:buChar char="̶"/>
              <a:defRPr sz="1400" kern="1200">
                <a:solidFill>
                  <a:schemeClr val="tx1"/>
                </a:solidFill>
                <a:latin typeface="+mn-lt"/>
                <a:ea typeface="+mn-ea"/>
                <a:cs typeface="+mn-cs"/>
              </a:defRPr>
            </a:lvl4pPr>
            <a:lvl5pPr marL="1028700" indent="-1714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sz="1600" dirty="0" err="1"/>
              <a:t>hCG</a:t>
            </a:r>
            <a:endParaRPr lang="en-US" sz="1600" dirty="0"/>
          </a:p>
        </p:txBody>
      </p:sp>
      <p:sp>
        <p:nvSpPr>
          <p:cNvPr id="25" name="TextBox 24">
            <a:extLst>
              <a:ext uri="{FF2B5EF4-FFF2-40B4-BE49-F238E27FC236}">
                <a16:creationId xmlns:a16="http://schemas.microsoft.com/office/drawing/2014/main" id="{6F38F5D9-14F9-ED37-0427-DD2C7FAD1BE3}"/>
              </a:ext>
            </a:extLst>
          </p:cNvPr>
          <p:cNvSpPr txBox="1"/>
          <p:nvPr/>
        </p:nvSpPr>
        <p:spPr>
          <a:xfrm>
            <a:off x="857232" y="4323484"/>
            <a:ext cx="2763620" cy="369332"/>
          </a:xfrm>
          <a:prstGeom prst="rect">
            <a:avLst/>
          </a:prstGeom>
          <a:noFill/>
        </p:spPr>
        <p:txBody>
          <a:bodyPr wrap="square" rtlCol="0">
            <a:spAutoFit/>
          </a:bodyPr>
          <a:lstStyle/>
          <a:p>
            <a:r>
              <a:rPr lang="en-US" b="1" dirty="0"/>
              <a:t>Liver Disease</a:t>
            </a:r>
          </a:p>
        </p:txBody>
      </p:sp>
      <p:sp>
        <p:nvSpPr>
          <p:cNvPr id="28" name="TextBox 27">
            <a:extLst>
              <a:ext uri="{FF2B5EF4-FFF2-40B4-BE49-F238E27FC236}">
                <a16:creationId xmlns:a16="http://schemas.microsoft.com/office/drawing/2014/main" id="{7BCB65C5-0B9D-37BA-8318-A656C9017609}"/>
              </a:ext>
            </a:extLst>
          </p:cNvPr>
          <p:cNvSpPr txBox="1"/>
          <p:nvPr/>
        </p:nvSpPr>
        <p:spPr>
          <a:xfrm>
            <a:off x="2992220" y="4343838"/>
            <a:ext cx="2763620" cy="369332"/>
          </a:xfrm>
          <a:prstGeom prst="rect">
            <a:avLst/>
          </a:prstGeom>
          <a:noFill/>
        </p:spPr>
        <p:txBody>
          <a:bodyPr wrap="square" rtlCol="0">
            <a:spAutoFit/>
          </a:bodyPr>
          <a:lstStyle/>
          <a:p>
            <a:r>
              <a:rPr lang="en-US" b="1" dirty="0"/>
              <a:t>Urinary Tract Infections</a:t>
            </a:r>
          </a:p>
        </p:txBody>
      </p:sp>
      <p:sp>
        <p:nvSpPr>
          <p:cNvPr id="29" name="Content Placeholder 19">
            <a:extLst>
              <a:ext uri="{FF2B5EF4-FFF2-40B4-BE49-F238E27FC236}">
                <a16:creationId xmlns:a16="http://schemas.microsoft.com/office/drawing/2014/main" id="{29F62FD5-1F6F-839B-9FF9-79EF15CEB242}"/>
              </a:ext>
            </a:extLst>
          </p:cNvPr>
          <p:cNvSpPr txBox="1">
            <a:spLocks/>
          </p:cNvSpPr>
          <p:nvPr/>
        </p:nvSpPr>
        <p:spPr>
          <a:xfrm>
            <a:off x="5690783" y="2104914"/>
            <a:ext cx="2084227" cy="1361215"/>
          </a:xfrm>
          <a:prstGeom prst="rect">
            <a:avLst/>
          </a:prstGeom>
        </p:spPr>
        <p:txBody>
          <a:bodyPr vert="horz" lIns="91440" tIns="45720" rIns="91440" bIns="45720" rtlCol="0">
            <a:normAutofit/>
          </a:bodyPr>
          <a:lstStyle>
            <a:lvl1pPr marL="171450" indent="-17145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457200" indent="-17145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857250" indent="-171450" algn="l" defTabSz="914400" rtl="0" eaLnBrk="1" latinLnBrk="0" hangingPunct="1">
              <a:lnSpc>
                <a:spcPct val="90000"/>
              </a:lnSpc>
              <a:spcBef>
                <a:spcPts val="500"/>
              </a:spcBef>
              <a:buClr>
                <a:schemeClr val="accent2"/>
              </a:buClr>
              <a:buFont typeface="Calibri" panose="020F0502020204030204" pitchFamily="34" charset="0"/>
              <a:buChar char="̶"/>
              <a:defRPr sz="1400" kern="1200">
                <a:solidFill>
                  <a:schemeClr val="tx1"/>
                </a:solidFill>
                <a:latin typeface="+mn-lt"/>
                <a:ea typeface="+mn-ea"/>
                <a:cs typeface="+mn-cs"/>
              </a:defRPr>
            </a:lvl4pPr>
            <a:lvl5pPr marL="1028700" indent="-1714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sz="1600" dirty="0"/>
              <a:t>Albumin</a:t>
            </a:r>
          </a:p>
          <a:p>
            <a:pPr>
              <a:buFont typeface="Calibri" panose="020F0502020204030204" pitchFamily="34" charset="0"/>
              <a:buChar char="+"/>
            </a:pPr>
            <a:r>
              <a:rPr lang="en-US" sz="1600" dirty="0"/>
              <a:t>Creatinine</a:t>
            </a:r>
          </a:p>
          <a:p>
            <a:pPr>
              <a:buFont typeface="Calibri" panose="020F0502020204030204" pitchFamily="34" charset="0"/>
              <a:buChar char="+"/>
            </a:pPr>
            <a:r>
              <a:rPr lang="en-US" sz="1600" dirty="0"/>
              <a:t>ACR</a:t>
            </a:r>
          </a:p>
        </p:txBody>
      </p:sp>
      <p:sp>
        <p:nvSpPr>
          <p:cNvPr id="31" name="TextBox 30">
            <a:extLst>
              <a:ext uri="{FF2B5EF4-FFF2-40B4-BE49-F238E27FC236}">
                <a16:creationId xmlns:a16="http://schemas.microsoft.com/office/drawing/2014/main" id="{90E44235-AAE2-2FE1-814D-DCDD728B9049}"/>
              </a:ext>
            </a:extLst>
          </p:cNvPr>
          <p:cNvSpPr txBox="1"/>
          <p:nvPr/>
        </p:nvSpPr>
        <p:spPr>
          <a:xfrm>
            <a:off x="179551" y="5560015"/>
            <a:ext cx="8020305" cy="1169551"/>
          </a:xfrm>
          <a:prstGeom prst="rect">
            <a:avLst/>
          </a:prstGeom>
          <a:noFill/>
        </p:spPr>
        <p:txBody>
          <a:bodyPr wrap="square">
            <a:spAutoFit/>
          </a:bodyPr>
          <a:lstStyle/>
          <a:p>
            <a:r>
              <a:rPr lang="en-US" sz="1000" dirty="0"/>
              <a:t>Jeon J, Kim J. </a:t>
            </a:r>
            <a:r>
              <a:rPr lang="en-US" sz="1000" i="1" dirty="0"/>
              <a:t>J </a:t>
            </a:r>
            <a:r>
              <a:rPr lang="en-US" sz="1000" i="1" dirty="0" err="1"/>
              <a:t>Transl</a:t>
            </a:r>
            <a:r>
              <a:rPr lang="en-US" sz="1000" i="1" dirty="0"/>
              <a:t> Med</a:t>
            </a:r>
            <a:r>
              <a:rPr lang="en-US" sz="1000" dirty="0"/>
              <a:t>. 2021 Jun 26;19(1):271.</a:t>
            </a:r>
            <a:br>
              <a:rPr lang="en-US" sz="1000" dirty="0"/>
            </a:br>
            <a:r>
              <a:rPr lang="en-US" sz="1000" dirty="0"/>
              <a:t>Yeo SC, et al. </a:t>
            </a:r>
            <a:r>
              <a:rPr lang="en-US" sz="1000" i="1" dirty="0"/>
              <a:t>Clin Kid J</a:t>
            </a:r>
            <a:r>
              <a:rPr lang="en-US" sz="1000" dirty="0"/>
              <a:t>. 2023;17(1):sfad137. </a:t>
            </a:r>
          </a:p>
          <a:p>
            <a:r>
              <a:rPr lang="en-US" sz="1000" dirty="0"/>
              <a:t>Khan MS, et al. </a:t>
            </a:r>
            <a:r>
              <a:rPr lang="en-US" sz="1000" i="1" dirty="0"/>
              <a:t>J Am Coll </a:t>
            </a:r>
            <a:r>
              <a:rPr lang="en-US" sz="1000" i="1" dirty="0" err="1"/>
              <a:t>Cardiol</a:t>
            </a:r>
            <a:r>
              <a:rPr lang="en-US" sz="1000" dirty="0"/>
              <a:t>. 2023;81(1):271-282.</a:t>
            </a:r>
          </a:p>
          <a:p>
            <a:r>
              <a:rPr lang="en-US" sz="1000" dirty="0"/>
              <a:t>https://www.acr.org/-/media/acr/files/practice-parameters/pregnant-pts.pdf. Accessed 5/23/24.</a:t>
            </a:r>
          </a:p>
          <a:p>
            <a:r>
              <a:rPr lang="en-US" sz="1000" dirty="0"/>
              <a:t>https://www.asahq.org/standards-and-practice-parameters/statement-on-pregnancy-testing-prior-to-anesthesia-and-surgery. Accessed 5/23/24.</a:t>
            </a:r>
          </a:p>
          <a:p>
            <a:r>
              <a:rPr lang="en-US" sz="1000" dirty="0" err="1"/>
              <a:t>Queremel</a:t>
            </a:r>
            <a:r>
              <a:rPr lang="en-US" sz="1000" dirty="0"/>
              <a:t> Milani DA, </a:t>
            </a:r>
            <a:r>
              <a:rPr lang="en-US" sz="1000" dirty="0" err="1"/>
              <a:t>Jialal</a:t>
            </a:r>
            <a:r>
              <a:rPr lang="en-US" sz="1000" dirty="0"/>
              <a:t> I. Urinalysis. [Updated 2023 May 1]. In: </a:t>
            </a:r>
            <a:r>
              <a:rPr lang="en-US" sz="1000" dirty="0" err="1"/>
              <a:t>StatPearls</a:t>
            </a:r>
            <a:r>
              <a:rPr lang="en-US" sz="1000" dirty="0"/>
              <a:t> [Internet]. Treasure Island (FL): </a:t>
            </a:r>
            <a:r>
              <a:rPr lang="en-US" sz="1000" dirty="0" err="1"/>
              <a:t>StatPearls</a:t>
            </a:r>
            <a:r>
              <a:rPr lang="en-US" sz="1000" dirty="0"/>
              <a:t> Publishing; 2024 Jan-. </a:t>
            </a:r>
            <a:br>
              <a:rPr lang="en-US" sz="1000" dirty="0"/>
            </a:br>
            <a:r>
              <a:rPr lang="en-US" sz="1000" dirty="0"/>
              <a:t>Available from: https://www.ncbi.nlm.nih.gov/books/NBK557685/</a:t>
            </a:r>
          </a:p>
        </p:txBody>
      </p:sp>
      <p:sp>
        <p:nvSpPr>
          <p:cNvPr id="36" name="Content Placeholder 19">
            <a:extLst>
              <a:ext uri="{FF2B5EF4-FFF2-40B4-BE49-F238E27FC236}">
                <a16:creationId xmlns:a16="http://schemas.microsoft.com/office/drawing/2014/main" id="{9FCAA214-9E5E-3A5E-D148-72FD715E4B1A}"/>
              </a:ext>
            </a:extLst>
          </p:cNvPr>
          <p:cNvSpPr txBox="1">
            <a:spLocks/>
          </p:cNvSpPr>
          <p:nvPr/>
        </p:nvSpPr>
        <p:spPr>
          <a:xfrm>
            <a:off x="2992220" y="4713170"/>
            <a:ext cx="2084227" cy="731983"/>
          </a:xfrm>
          <a:prstGeom prst="rect">
            <a:avLst/>
          </a:prstGeom>
        </p:spPr>
        <p:txBody>
          <a:bodyPr vert="horz" lIns="91440" tIns="45720" rIns="91440" bIns="45720" rtlCol="0">
            <a:normAutofit/>
          </a:bodyPr>
          <a:lstStyle>
            <a:lvl1pPr marL="171450" indent="-17145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457200" indent="-17145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857250" indent="-171450" algn="l" defTabSz="914400" rtl="0" eaLnBrk="1" latinLnBrk="0" hangingPunct="1">
              <a:lnSpc>
                <a:spcPct val="90000"/>
              </a:lnSpc>
              <a:spcBef>
                <a:spcPts val="500"/>
              </a:spcBef>
              <a:buClr>
                <a:schemeClr val="accent2"/>
              </a:buClr>
              <a:buFont typeface="Calibri" panose="020F0502020204030204" pitchFamily="34" charset="0"/>
              <a:buChar char="̶"/>
              <a:defRPr sz="1400" kern="1200">
                <a:solidFill>
                  <a:schemeClr val="tx1"/>
                </a:solidFill>
                <a:latin typeface="+mn-lt"/>
                <a:ea typeface="+mn-ea"/>
                <a:cs typeface="+mn-cs"/>
              </a:defRPr>
            </a:lvl4pPr>
            <a:lvl5pPr marL="1028700" indent="-1714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sz="1600" dirty="0"/>
              <a:t>Nitrites</a:t>
            </a:r>
          </a:p>
          <a:p>
            <a:pPr>
              <a:buFont typeface="Calibri" panose="020F0502020204030204" pitchFamily="34" charset="0"/>
              <a:buChar char="+"/>
            </a:pPr>
            <a:r>
              <a:rPr lang="en-US" sz="1600" dirty="0"/>
              <a:t>Leukocytes</a:t>
            </a:r>
          </a:p>
        </p:txBody>
      </p:sp>
      <p:sp>
        <p:nvSpPr>
          <p:cNvPr id="37" name="Content Placeholder 19">
            <a:extLst>
              <a:ext uri="{FF2B5EF4-FFF2-40B4-BE49-F238E27FC236}">
                <a16:creationId xmlns:a16="http://schemas.microsoft.com/office/drawing/2014/main" id="{72454ABA-E5AC-B714-75F4-B57FB592640E}"/>
              </a:ext>
            </a:extLst>
          </p:cNvPr>
          <p:cNvSpPr txBox="1">
            <a:spLocks/>
          </p:cNvSpPr>
          <p:nvPr/>
        </p:nvSpPr>
        <p:spPr>
          <a:xfrm>
            <a:off x="857232" y="4715191"/>
            <a:ext cx="2084227" cy="1361215"/>
          </a:xfrm>
          <a:prstGeom prst="rect">
            <a:avLst/>
          </a:prstGeom>
        </p:spPr>
        <p:txBody>
          <a:bodyPr vert="horz" lIns="91440" tIns="45720" rIns="91440" bIns="45720" rtlCol="0">
            <a:normAutofit/>
          </a:bodyPr>
          <a:lstStyle>
            <a:lvl1pPr marL="171450" indent="-17145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457200" indent="-17145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857250" indent="-171450" algn="l" defTabSz="914400" rtl="0" eaLnBrk="1" latinLnBrk="0" hangingPunct="1">
              <a:lnSpc>
                <a:spcPct val="90000"/>
              </a:lnSpc>
              <a:spcBef>
                <a:spcPts val="500"/>
              </a:spcBef>
              <a:buClr>
                <a:schemeClr val="accent2"/>
              </a:buClr>
              <a:buFont typeface="Calibri" panose="020F0502020204030204" pitchFamily="34" charset="0"/>
              <a:buChar char="̶"/>
              <a:defRPr sz="1400" kern="1200">
                <a:solidFill>
                  <a:schemeClr val="tx1"/>
                </a:solidFill>
                <a:latin typeface="+mn-lt"/>
                <a:ea typeface="+mn-ea"/>
                <a:cs typeface="+mn-cs"/>
              </a:defRPr>
            </a:lvl4pPr>
            <a:lvl5pPr marL="1028700" indent="-1714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alibri" panose="020F0502020204030204" pitchFamily="34" charset="0"/>
              <a:buChar char="+"/>
            </a:pPr>
            <a:r>
              <a:rPr lang="en-US" sz="1600" dirty="0"/>
              <a:t>Urobilinogen</a:t>
            </a:r>
          </a:p>
          <a:p>
            <a:pPr>
              <a:buFont typeface="Calibri" panose="020F0502020204030204" pitchFamily="34" charset="0"/>
              <a:buChar char="+"/>
            </a:pPr>
            <a:r>
              <a:rPr lang="en-US" sz="1600" dirty="0"/>
              <a:t>Bilirubin</a:t>
            </a:r>
          </a:p>
        </p:txBody>
      </p:sp>
      <p:grpSp>
        <p:nvGrpSpPr>
          <p:cNvPr id="46" name="Group 45">
            <a:extLst>
              <a:ext uri="{FF2B5EF4-FFF2-40B4-BE49-F238E27FC236}">
                <a16:creationId xmlns:a16="http://schemas.microsoft.com/office/drawing/2014/main" id="{B0B7209E-3830-EF9F-85BF-995E1F24A5A4}"/>
              </a:ext>
            </a:extLst>
          </p:cNvPr>
          <p:cNvGrpSpPr/>
          <p:nvPr/>
        </p:nvGrpSpPr>
        <p:grpSpPr>
          <a:xfrm>
            <a:off x="9607675" y="3778018"/>
            <a:ext cx="3748258" cy="757215"/>
            <a:chOff x="7833999" y="3239611"/>
            <a:chExt cx="3748258" cy="647690"/>
          </a:xfrm>
        </p:grpSpPr>
        <p:sp>
          <p:nvSpPr>
            <p:cNvPr id="47" name="Arrow: Pentagon 46">
              <a:extLst>
                <a:ext uri="{FF2B5EF4-FFF2-40B4-BE49-F238E27FC236}">
                  <a16:creationId xmlns:a16="http://schemas.microsoft.com/office/drawing/2014/main" id="{EC7AF75D-3D43-BDFF-6715-D341A55E50A6}"/>
                </a:ext>
              </a:extLst>
            </p:cNvPr>
            <p:cNvSpPr/>
            <p:nvPr/>
          </p:nvSpPr>
          <p:spPr>
            <a:xfrm flipH="1">
              <a:off x="7833999" y="3239611"/>
              <a:ext cx="3616715" cy="646649"/>
            </a:xfrm>
            <a:prstGeom prst="homePlate">
              <a:avLst>
                <a:gd name="adj" fmla="val 281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Pentagon 47">
              <a:extLst>
                <a:ext uri="{FF2B5EF4-FFF2-40B4-BE49-F238E27FC236}">
                  <a16:creationId xmlns:a16="http://schemas.microsoft.com/office/drawing/2014/main" id="{4A882A1C-1E8E-F192-A14D-610A62052F76}"/>
                </a:ext>
              </a:extLst>
            </p:cNvPr>
            <p:cNvSpPr/>
            <p:nvPr/>
          </p:nvSpPr>
          <p:spPr>
            <a:xfrm flipH="1">
              <a:off x="7974734" y="3239920"/>
              <a:ext cx="3607523" cy="647381"/>
            </a:xfrm>
            <a:prstGeom prst="homePlate">
              <a:avLst>
                <a:gd name="adj" fmla="val 28125"/>
              </a:avLst>
            </a:prstGeom>
            <a:solidFill>
              <a:srgbClr val="FDDDCB"/>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400" b="1" dirty="0">
                  <a:solidFill>
                    <a:schemeClr val="tx1"/>
                  </a:solidFill>
                </a:rPr>
                <a:t>Kidney function</a:t>
              </a:r>
              <a:endParaRPr lang="en-GB" sz="1400" b="1" dirty="0">
                <a:solidFill>
                  <a:schemeClr val="tx1"/>
                </a:solidFill>
              </a:endParaRPr>
            </a:p>
          </p:txBody>
        </p:sp>
      </p:grpSp>
      <p:grpSp>
        <p:nvGrpSpPr>
          <p:cNvPr id="49" name="Group 48">
            <a:extLst>
              <a:ext uri="{FF2B5EF4-FFF2-40B4-BE49-F238E27FC236}">
                <a16:creationId xmlns:a16="http://schemas.microsoft.com/office/drawing/2014/main" id="{E4827E8B-03BC-E716-331D-49801CFC8C0F}"/>
              </a:ext>
            </a:extLst>
          </p:cNvPr>
          <p:cNvGrpSpPr/>
          <p:nvPr/>
        </p:nvGrpSpPr>
        <p:grpSpPr>
          <a:xfrm>
            <a:off x="9607676" y="4548820"/>
            <a:ext cx="3748257" cy="756854"/>
            <a:chOff x="7834001" y="3842276"/>
            <a:chExt cx="3748257" cy="783909"/>
          </a:xfrm>
        </p:grpSpPr>
        <p:sp>
          <p:nvSpPr>
            <p:cNvPr id="50" name="Arrow: Pentagon 49">
              <a:extLst>
                <a:ext uri="{FF2B5EF4-FFF2-40B4-BE49-F238E27FC236}">
                  <a16:creationId xmlns:a16="http://schemas.microsoft.com/office/drawing/2014/main" id="{CB91011B-3A94-FA55-B479-9D31D887520D}"/>
                </a:ext>
              </a:extLst>
            </p:cNvPr>
            <p:cNvSpPr/>
            <p:nvPr/>
          </p:nvSpPr>
          <p:spPr>
            <a:xfrm flipH="1">
              <a:off x="7834001" y="3842276"/>
              <a:ext cx="3653703" cy="783905"/>
            </a:xfrm>
            <a:prstGeom prst="homePlate">
              <a:avLst>
                <a:gd name="adj" fmla="val 2812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1" name="Arrow: Pentagon 50">
              <a:extLst>
                <a:ext uri="{FF2B5EF4-FFF2-40B4-BE49-F238E27FC236}">
                  <a16:creationId xmlns:a16="http://schemas.microsoft.com/office/drawing/2014/main" id="{56D94C88-DE19-ED44-D6E9-752893DE2318}"/>
                </a:ext>
              </a:extLst>
            </p:cNvPr>
            <p:cNvSpPr/>
            <p:nvPr/>
          </p:nvSpPr>
          <p:spPr>
            <a:xfrm flipH="1">
              <a:off x="7974735" y="3842278"/>
              <a:ext cx="3607523" cy="783907"/>
            </a:xfrm>
            <a:prstGeom prst="homePlate">
              <a:avLst>
                <a:gd name="adj" fmla="val 28125"/>
              </a:avLst>
            </a:prstGeom>
            <a:solidFill>
              <a:srgbClr val="C8E6E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400" b="1">
                  <a:solidFill>
                    <a:schemeClr val="tx1"/>
                  </a:solidFill>
                </a:rPr>
                <a:t>Urinary tract infections</a:t>
              </a:r>
              <a:endParaRPr lang="en-GB" sz="1400" b="1">
                <a:solidFill>
                  <a:schemeClr val="tx1"/>
                </a:solidFill>
              </a:endParaRPr>
            </a:p>
          </p:txBody>
        </p:sp>
      </p:grpSp>
      <p:grpSp>
        <p:nvGrpSpPr>
          <p:cNvPr id="52" name="Group 51">
            <a:extLst>
              <a:ext uri="{FF2B5EF4-FFF2-40B4-BE49-F238E27FC236}">
                <a16:creationId xmlns:a16="http://schemas.microsoft.com/office/drawing/2014/main" id="{02A67948-9117-C256-B641-98CD923CEA19}"/>
              </a:ext>
            </a:extLst>
          </p:cNvPr>
          <p:cNvGrpSpPr/>
          <p:nvPr/>
        </p:nvGrpSpPr>
        <p:grpSpPr>
          <a:xfrm>
            <a:off x="9607676" y="5318901"/>
            <a:ext cx="3748257" cy="756854"/>
            <a:chOff x="7834001" y="4625075"/>
            <a:chExt cx="3748257" cy="783907"/>
          </a:xfrm>
        </p:grpSpPr>
        <p:sp>
          <p:nvSpPr>
            <p:cNvPr id="53" name="Arrow: Pentagon 52">
              <a:extLst>
                <a:ext uri="{FF2B5EF4-FFF2-40B4-BE49-F238E27FC236}">
                  <a16:creationId xmlns:a16="http://schemas.microsoft.com/office/drawing/2014/main" id="{2F3F0998-70F7-915B-565A-16CE4C3F19D7}"/>
                </a:ext>
              </a:extLst>
            </p:cNvPr>
            <p:cNvSpPr/>
            <p:nvPr/>
          </p:nvSpPr>
          <p:spPr>
            <a:xfrm flipH="1">
              <a:off x="7834001" y="4625076"/>
              <a:ext cx="3653703" cy="783906"/>
            </a:xfrm>
            <a:prstGeom prst="homePlate">
              <a:avLst>
                <a:gd name="adj" fmla="val 2812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4" name="Arrow: Pentagon 53">
              <a:extLst>
                <a:ext uri="{FF2B5EF4-FFF2-40B4-BE49-F238E27FC236}">
                  <a16:creationId xmlns:a16="http://schemas.microsoft.com/office/drawing/2014/main" id="{95874DBB-5969-45E5-2910-63832CAAAC8A}"/>
                </a:ext>
              </a:extLst>
            </p:cNvPr>
            <p:cNvSpPr/>
            <p:nvPr/>
          </p:nvSpPr>
          <p:spPr>
            <a:xfrm flipH="1">
              <a:off x="7974735" y="4625075"/>
              <a:ext cx="3607523" cy="783906"/>
            </a:xfrm>
            <a:prstGeom prst="homePlate">
              <a:avLst>
                <a:gd name="adj" fmla="val 2812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116000" rtlCol="0" anchor="ctr"/>
            <a:lstStyle/>
            <a:p>
              <a:r>
                <a:rPr lang="en-US" sz="1400" b="1">
                  <a:solidFill>
                    <a:schemeClr val="tx1"/>
                  </a:solidFill>
                </a:rPr>
                <a:t>Carbohydrate metabolism (</a:t>
              </a:r>
              <a:r>
                <a:rPr lang="en-US" sz="1400" b="1" err="1">
                  <a:solidFill>
                    <a:schemeClr val="tx1"/>
                  </a:solidFill>
                </a:rPr>
                <a:t>e.g</a:t>
              </a:r>
              <a:r>
                <a:rPr lang="en-US" sz="1400" b="1">
                  <a:solidFill>
                    <a:schemeClr val="tx1"/>
                  </a:solidFill>
                </a:rPr>
                <a:t>, diabetes mellitus)</a:t>
              </a:r>
              <a:endParaRPr lang="en-GB" sz="1400" b="1">
                <a:solidFill>
                  <a:schemeClr val="tx1"/>
                </a:solidFill>
              </a:endParaRPr>
            </a:p>
          </p:txBody>
        </p:sp>
      </p:grpSp>
      <p:grpSp>
        <p:nvGrpSpPr>
          <p:cNvPr id="55" name="Group 54">
            <a:extLst>
              <a:ext uri="{FF2B5EF4-FFF2-40B4-BE49-F238E27FC236}">
                <a16:creationId xmlns:a16="http://schemas.microsoft.com/office/drawing/2014/main" id="{C24E22CA-FD7D-AFC3-21ED-7407BBDC8614}"/>
              </a:ext>
            </a:extLst>
          </p:cNvPr>
          <p:cNvGrpSpPr/>
          <p:nvPr/>
        </p:nvGrpSpPr>
        <p:grpSpPr>
          <a:xfrm>
            <a:off x="9607676" y="6088981"/>
            <a:ext cx="3748257" cy="756853"/>
            <a:chOff x="7834001" y="5410519"/>
            <a:chExt cx="3748257" cy="783906"/>
          </a:xfrm>
        </p:grpSpPr>
        <p:sp>
          <p:nvSpPr>
            <p:cNvPr id="56" name="Arrow: Pentagon 55">
              <a:extLst>
                <a:ext uri="{FF2B5EF4-FFF2-40B4-BE49-F238E27FC236}">
                  <a16:creationId xmlns:a16="http://schemas.microsoft.com/office/drawing/2014/main" id="{2DEC9469-FD9A-C85A-F6C5-0E17FB26C0D0}"/>
                </a:ext>
              </a:extLst>
            </p:cNvPr>
            <p:cNvSpPr/>
            <p:nvPr/>
          </p:nvSpPr>
          <p:spPr>
            <a:xfrm flipH="1">
              <a:off x="7834001" y="5410519"/>
              <a:ext cx="3653703" cy="783906"/>
            </a:xfrm>
            <a:prstGeom prst="homePlate">
              <a:avLst>
                <a:gd name="adj" fmla="val 2812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7" name="Arrow: Pentagon 56">
              <a:extLst>
                <a:ext uri="{FF2B5EF4-FFF2-40B4-BE49-F238E27FC236}">
                  <a16:creationId xmlns:a16="http://schemas.microsoft.com/office/drawing/2014/main" id="{E8FBA16D-6DCA-75BF-17ED-E48C2D3383FD}"/>
                </a:ext>
              </a:extLst>
            </p:cNvPr>
            <p:cNvSpPr/>
            <p:nvPr/>
          </p:nvSpPr>
          <p:spPr>
            <a:xfrm flipH="1">
              <a:off x="7974735" y="5410519"/>
              <a:ext cx="3607523" cy="783906"/>
            </a:xfrm>
            <a:prstGeom prst="homePlate">
              <a:avLst>
                <a:gd name="adj" fmla="val 28125"/>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400" b="1">
                  <a:solidFill>
                    <a:schemeClr val="tx1"/>
                  </a:solidFill>
                </a:rPr>
                <a:t>Liver function</a:t>
              </a:r>
              <a:endParaRPr lang="en-GB" sz="1400" b="1">
                <a:solidFill>
                  <a:schemeClr val="tx1"/>
                </a:solidFill>
              </a:endParaRPr>
            </a:p>
          </p:txBody>
        </p:sp>
      </p:grpSp>
      <p:pic>
        <p:nvPicPr>
          <p:cNvPr id="58" name="Graphic 57">
            <a:extLst>
              <a:ext uri="{FF2B5EF4-FFF2-40B4-BE49-F238E27FC236}">
                <a16:creationId xmlns:a16="http://schemas.microsoft.com/office/drawing/2014/main" id="{6181CD07-AA23-20BD-55A7-C4DC52E0CA1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8713" t="-780" r="50000" b="60591"/>
          <a:stretch/>
        </p:blipFill>
        <p:spPr>
          <a:xfrm>
            <a:off x="8149056" y="3824092"/>
            <a:ext cx="1838438" cy="3044826"/>
          </a:xfrm>
          <a:prstGeom prst="rect">
            <a:avLst/>
          </a:prstGeom>
        </p:spPr>
      </p:pic>
    </p:spTree>
    <p:extLst>
      <p:ext uri="{BB962C8B-B14F-4D97-AF65-F5344CB8AC3E}">
        <p14:creationId xmlns:p14="http://schemas.microsoft.com/office/powerpoint/2010/main" val="3346573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95C4-EFDB-214A-1FE2-36C65484C403}"/>
              </a:ext>
            </a:extLst>
          </p:cNvPr>
          <p:cNvSpPr>
            <a:spLocks noGrp="1"/>
          </p:cNvSpPr>
          <p:nvPr>
            <p:ph type="title"/>
          </p:nvPr>
        </p:nvSpPr>
        <p:spPr/>
        <p:txBody>
          <a:bodyPr/>
          <a:lstStyle/>
          <a:p>
            <a:r>
              <a:rPr lang="en-US" dirty="0">
                <a:latin typeface="Trade Gothic Next Cond"/>
              </a:rPr>
              <a:t>Early Treatment &amp; Better Outcomes</a:t>
            </a:r>
            <a:endParaRPr lang="en-US" dirty="0"/>
          </a:p>
        </p:txBody>
      </p:sp>
      <p:sp>
        <p:nvSpPr>
          <p:cNvPr id="9" name="Content Placeholder 8">
            <a:extLst>
              <a:ext uri="{FF2B5EF4-FFF2-40B4-BE49-F238E27FC236}">
                <a16:creationId xmlns:a16="http://schemas.microsoft.com/office/drawing/2014/main" id="{7F9A28A7-CF60-BEA5-61CD-E0AC4AC2C8C5}"/>
              </a:ext>
            </a:extLst>
          </p:cNvPr>
          <p:cNvSpPr>
            <a:spLocks noGrp="1"/>
          </p:cNvSpPr>
          <p:nvPr>
            <p:ph idx="1"/>
          </p:nvPr>
        </p:nvSpPr>
        <p:spPr>
          <a:xfrm>
            <a:off x="2397672" y="1684310"/>
            <a:ext cx="6898728" cy="732604"/>
          </a:xfrm>
        </p:spPr>
        <p:txBody>
          <a:bodyPr anchor="ctr"/>
          <a:lstStyle/>
          <a:p>
            <a:pPr marL="0" indent="0">
              <a:buNone/>
            </a:pPr>
            <a:r>
              <a:rPr lang="en-US" sz="1800" b="0" i="0" dirty="0">
                <a:solidFill>
                  <a:srgbClr val="242424"/>
                </a:solidFill>
                <a:effectLst/>
                <a:highlight>
                  <a:srgbClr val="FFFFFF"/>
                </a:highlight>
              </a:rPr>
              <a:t>Early detection of kidney disease is necessary for effective intervention to delay progression and reduce cardiovascular risk.</a:t>
            </a:r>
          </a:p>
        </p:txBody>
      </p:sp>
      <p:grpSp>
        <p:nvGrpSpPr>
          <p:cNvPr id="6" name="Group 5">
            <a:extLst>
              <a:ext uri="{FF2B5EF4-FFF2-40B4-BE49-F238E27FC236}">
                <a16:creationId xmlns:a16="http://schemas.microsoft.com/office/drawing/2014/main" id="{650FE13E-44D5-9D53-3086-7D0A55EB2C61}"/>
              </a:ext>
            </a:extLst>
          </p:cNvPr>
          <p:cNvGrpSpPr/>
          <p:nvPr/>
        </p:nvGrpSpPr>
        <p:grpSpPr>
          <a:xfrm>
            <a:off x="1368884" y="1642032"/>
            <a:ext cx="817161" cy="817161"/>
            <a:chOff x="759842" y="1728760"/>
            <a:chExt cx="1062318" cy="1062318"/>
          </a:xfrm>
        </p:grpSpPr>
        <p:sp>
          <p:nvSpPr>
            <p:cNvPr id="24" name="Oval 23">
              <a:extLst>
                <a:ext uri="{FF2B5EF4-FFF2-40B4-BE49-F238E27FC236}">
                  <a16:creationId xmlns:a16="http://schemas.microsoft.com/office/drawing/2014/main" id="{BD1F56AA-6222-114C-B821-B0DF5BC87731}"/>
                </a:ext>
              </a:extLst>
            </p:cNvPr>
            <p:cNvSpPr/>
            <p:nvPr/>
          </p:nvSpPr>
          <p:spPr>
            <a:xfrm>
              <a:off x="759842" y="1728760"/>
              <a:ext cx="1062318" cy="1062318"/>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Kidneys outline">
              <a:extLst>
                <a:ext uri="{FF2B5EF4-FFF2-40B4-BE49-F238E27FC236}">
                  <a16:creationId xmlns:a16="http://schemas.microsoft.com/office/drawing/2014/main" id="{4EFB8AF7-4747-2837-4AD9-96EE26C7A7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0054" y="1802719"/>
              <a:ext cx="914400" cy="914400"/>
            </a:xfrm>
            <a:prstGeom prst="rect">
              <a:avLst/>
            </a:prstGeom>
          </p:spPr>
        </p:pic>
      </p:grpSp>
      <p:sp>
        <p:nvSpPr>
          <p:cNvPr id="28" name="TextBox 27">
            <a:extLst>
              <a:ext uri="{FF2B5EF4-FFF2-40B4-BE49-F238E27FC236}">
                <a16:creationId xmlns:a16="http://schemas.microsoft.com/office/drawing/2014/main" id="{0249B6FF-CEC6-11EF-860A-9F8DDCB68DAD}"/>
              </a:ext>
            </a:extLst>
          </p:cNvPr>
          <p:cNvSpPr txBox="1"/>
          <p:nvPr/>
        </p:nvSpPr>
        <p:spPr>
          <a:xfrm>
            <a:off x="194957" y="5696089"/>
            <a:ext cx="6272372" cy="1015663"/>
          </a:xfrm>
          <a:prstGeom prst="rect">
            <a:avLst/>
          </a:prstGeom>
          <a:noFill/>
        </p:spPr>
        <p:txBody>
          <a:bodyPr wrap="square">
            <a:spAutoFit/>
          </a:bodyPr>
          <a:lstStyle/>
          <a:p>
            <a:r>
              <a:rPr lang="en-US" sz="1000" dirty="0" err="1"/>
              <a:t>Shilpak</a:t>
            </a:r>
            <a:r>
              <a:rPr lang="en-US" sz="1000" dirty="0"/>
              <a:t> MG, et al. </a:t>
            </a:r>
            <a:r>
              <a:rPr lang="en-US" sz="1000" i="1" dirty="0"/>
              <a:t>Kid Int</a:t>
            </a:r>
            <a:r>
              <a:rPr lang="en-US" sz="1000" dirty="0"/>
              <a:t>. 2021;99(1):34-47.</a:t>
            </a:r>
            <a:br>
              <a:rPr lang="en-US" sz="1000" dirty="0"/>
            </a:br>
            <a:r>
              <a:rPr lang="en-US" sz="1000" dirty="0"/>
              <a:t>Okada R, et al. </a:t>
            </a:r>
            <a:r>
              <a:rPr lang="en-US" sz="1000" i="1" dirty="0"/>
              <a:t>Clin Exp Nephrol</a:t>
            </a:r>
            <a:r>
              <a:rPr lang="en-US" sz="1000" dirty="0"/>
              <a:t>. 2018 Dec;22(6):1387-1394.</a:t>
            </a:r>
            <a:br>
              <a:rPr lang="en-US" sz="1000" dirty="0"/>
            </a:br>
            <a:r>
              <a:rPr lang="en-US" sz="1000" dirty="0" err="1"/>
              <a:t>Hoilat</a:t>
            </a:r>
            <a:r>
              <a:rPr lang="en-US" sz="1000" dirty="0"/>
              <a:t> GJ, John S. Bilirubinuria. [Updated 2023 Aug 8]. In: StatPearls [Internet]. Treasure Island (FL): StatPearls Publishing; 2024 Jan-. Available from: https://www.ncbi.nlm.nih.gov/books/NBK557439/</a:t>
            </a:r>
          </a:p>
          <a:p>
            <a:r>
              <a:rPr lang="en-US" sz="1000" dirty="0"/>
              <a:t>Wazir H, et al. </a:t>
            </a:r>
            <a:r>
              <a:rPr lang="en-US" sz="1000" i="1" dirty="0" err="1"/>
              <a:t>Cureus</a:t>
            </a:r>
            <a:r>
              <a:rPr lang="en-US" sz="1000" dirty="0"/>
              <a:t>. 2023;15(12):e49920.</a:t>
            </a:r>
            <a:br>
              <a:rPr lang="en-US" sz="1000" dirty="0"/>
            </a:br>
            <a:r>
              <a:rPr lang="en-US" sz="1000" dirty="0" err="1"/>
              <a:t>Dadzie</a:t>
            </a:r>
            <a:r>
              <a:rPr lang="en-US" sz="1000" dirty="0"/>
              <a:t> I, et al. </a:t>
            </a:r>
            <a:r>
              <a:rPr lang="en-US" sz="1000" i="1" dirty="0"/>
              <a:t>Can J Infect Dis Med </a:t>
            </a:r>
            <a:r>
              <a:rPr lang="en-US" sz="1000" i="1" dirty="0" err="1"/>
              <a:t>Microbiol</a:t>
            </a:r>
            <a:r>
              <a:rPr lang="en-US" sz="1000" dirty="0"/>
              <a:t>. 2019;2019:8642628. </a:t>
            </a:r>
          </a:p>
        </p:txBody>
      </p:sp>
      <p:sp>
        <p:nvSpPr>
          <p:cNvPr id="31" name="Content Placeholder 8">
            <a:extLst>
              <a:ext uri="{FF2B5EF4-FFF2-40B4-BE49-F238E27FC236}">
                <a16:creationId xmlns:a16="http://schemas.microsoft.com/office/drawing/2014/main" id="{FD52C572-41D6-8395-0668-84E1CACA2954}"/>
              </a:ext>
            </a:extLst>
          </p:cNvPr>
          <p:cNvSpPr txBox="1">
            <a:spLocks/>
          </p:cNvSpPr>
          <p:nvPr/>
        </p:nvSpPr>
        <p:spPr>
          <a:xfrm>
            <a:off x="2397672" y="2509558"/>
            <a:ext cx="9451428" cy="1062318"/>
          </a:xfrm>
          <a:prstGeom prst="rect">
            <a:avLst/>
          </a:prstGeom>
        </p:spPr>
        <p:txBody>
          <a:bodyPr vert="horz" lIns="91440" tIns="45720" rIns="91440" bIns="45720" rtlCol="0" anchor="ctr">
            <a:normAutofit/>
          </a:bodyPr>
          <a:lstStyle>
            <a:lvl1pPr marL="171450" indent="-17145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457200" indent="-17145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857250" indent="-171450" algn="l" defTabSz="914400" rtl="0" eaLnBrk="1" latinLnBrk="0" hangingPunct="1">
              <a:lnSpc>
                <a:spcPct val="90000"/>
              </a:lnSpc>
              <a:spcBef>
                <a:spcPts val="500"/>
              </a:spcBef>
              <a:buClr>
                <a:schemeClr val="accent2"/>
              </a:buClr>
              <a:buFont typeface="Calibri" panose="020F0502020204030204" pitchFamily="34" charset="0"/>
              <a:buChar char="̶"/>
              <a:defRPr sz="1400" kern="1200">
                <a:solidFill>
                  <a:schemeClr val="tx1"/>
                </a:solidFill>
                <a:latin typeface="+mn-lt"/>
                <a:ea typeface="+mn-ea"/>
                <a:cs typeface="+mn-cs"/>
              </a:defRPr>
            </a:lvl4pPr>
            <a:lvl5pPr marL="1028700" indent="-1714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242424"/>
                </a:solidFill>
                <a:highlight>
                  <a:srgbClr val="FFFFFF"/>
                </a:highlight>
              </a:rPr>
              <a:t>Individuals with trace proteinuria are at increased risk for developing diabetes, </a:t>
            </a:r>
            <a:br>
              <a:rPr lang="en-US" sz="1800" dirty="0">
                <a:solidFill>
                  <a:srgbClr val="242424"/>
                </a:solidFill>
                <a:highlight>
                  <a:srgbClr val="FFFFFF"/>
                </a:highlight>
              </a:rPr>
            </a:br>
            <a:r>
              <a:rPr lang="en-US" sz="1800" dirty="0">
                <a:solidFill>
                  <a:srgbClr val="242424"/>
                </a:solidFill>
                <a:highlight>
                  <a:srgbClr val="FFFFFF"/>
                </a:highlight>
              </a:rPr>
              <a:t>metabolic syndrome, and hypertension. Early detection via urinalysis allows </a:t>
            </a:r>
            <a:br>
              <a:rPr lang="en-US" sz="1800" dirty="0">
                <a:solidFill>
                  <a:srgbClr val="242424"/>
                </a:solidFill>
                <a:highlight>
                  <a:srgbClr val="FFFFFF"/>
                </a:highlight>
              </a:rPr>
            </a:br>
            <a:r>
              <a:rPr lang="en-US" sz="1800" dirty="0">
                <a:solidFill>
                  <a:srgbClr val="242424"/>
                </a:solidFill>
                <a:highlight>
                  <a:srgbClr val="FFFFFF"/>
                </a:highlight>
              </a:rPr>
              <a:t>for prevention education and early diagnosis to improve outcomes.</a:t>
            </a:r>
          </a:p>
        </p:txBody>
      </p:sp>
      <p:grpSp>
        <p:nvGrpSpPr>
          <p:cNvPr id="8" name="Group 7">
            <a:extLst>
              <a:ext uri="{FF2B5EF4-FFF2-40B4-BE49-F238E27FC236}">
                <a16:creationId xmlns:a16="http://schemas.microsoft.com/office/drawing/2014/main" id="{9D549DD7-E9E3-A920-B69C-CA95B0C7F12A}"/>
              </a:ext>
            </a:extLst>
          </p:cNvPr>
          <p:cNvGrpSpPr/>
          <p:nvPr/>
        </p:nvGrpSpPr>
        <p:grpSpPr>
          <a:xfrm>
            <a:off x="1368884" y="2632137"/>
            <a:ext cx="817161" cy="817161"/>
            <a:chOff x="759842" y="3104763"/>
            <a:chExt cx="1062318" cy="1062318"/>
          </a:xfrm>
        </p:grpSpPr>
        <p:sp>
          <p:nvSpPr>
            <p:cNvPr id="29" name="Oval 28">
              <a:extLst>
                <a:ext uri="{FF2B5EF4-FFF2-40B4-BE49-F238E27FC236}">
                  <a16:creationId xmlns:a16="http://schemas.microsoft.com/office/drawing/2014/main" id="{45FB112E-0C16-E289-4023-07DD675291CD}"/>
                </a:ext>
              </a:extLst>
            </p:cNvPr>
            <p:cNvSpPr/>
            <p:nvPr/>
          </p:nvSpPr>
          <p:spPr>
            <a:xfrm>
              <a:off x="759842" y="3104763"/>
              <a:ext cx="1062318" cy="1062318"/>
            </a:xfrm>
            <a:prstGeom prst="ellipse">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3">
              <a:extLst>
                <a:ext uri="{FF2B5EF4-FFF2-40B4-BE49-F238E27FC236}">
                  <a16:creationId xmlns:a16="http://schemas.microsoft.com/office/drawing/2014/main" id="{6C47ED4C-22E3-2C3F-DF12-464541E412A4}"/>
                </a:ext>
              </a:extLst>
            </p:cNvPr>
            <p:cNvSpPr/>
            <p:nvPr/>
          </p:nvSpPr>
          <p:spPr>
            <a:xfrm>
              <a:off x="1009637" y="3213876"/>
              <a:ext cx="562728" cy="844092"/>
            </a:xfrm>
            <a:custGeom>
              <a:avLst/>
              <a:gdLst/>
              <a:ahLst/>
              <a:cxnLst/>
              <a:rect l="l" t="t" r="r" b="b"/>
              <a:pathLst>
                <a:path w="2743200" h="4114800">
                  <a:moveTo>
                    <a:pt x="0" y="0"/>
                  </a:moveTo>
                  <a:lnTo>
                    <a:pt x="2743200" y="0"/>
                  </a:lnTo>
                  <a:lnTo>
                    <a:pt x="274320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sp>
        <p:nvSpPr>
          <p:cNvPr id="4" name="Content Placeholder 8">
            <a:extLst>
              <a:ext uri="{FF2B5EF4-FFF2-40B4-BE49-F238E27FC236}">
                <a16:creationId xmlns:a16="http://schemas.microsoft.com/office/drawing/2014/main" id="{24EC03AD-4617-20C7-748C-F15D50C17D29}"/>
              </a:ext>
            </a:extLst>
          </p:cNvPr>
          <p:cNvSpPr txBox="1">
            <a:spLocks/>
          </p:cNvSpPr>
          <p:nvPr/>
        </p:nvSpPr>
        <p:spPr>
          <a:xfrm>
            <a:off x="2397672" y="3503890"/>
            <a:ext cx="9451428" cy="1062318"/>
          </a:xfrm>
          <a:prstGeom prst="rect">
            <a:avLst/>
          </a:prstGeom>
        </p:spPr>
        <p:txBody>
          <a:bodyPr vert="horz" lIns="91440" tIns="45720" rIns="91440" bIns="45720" rtlCol="0" anchor="ctr">
            <a:normAutofit/>
          </a:bodyPr>
          <a:lstStyle>
            <a:lvl1pPr marL="171450" indent="-17145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457200" indent="-17145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857250" indent="-171450" algn="l" defTabSz="914400" rtl="0" eaLnBrk="1" latinLnBrk="0" hangingPunct="1">
              <a:lnSpc>
                <a:spcPct val="90000"/>
              </a:lnSpc>
              <a:spcBef>
                <a:spcPts val="500"/>
              </a:spcBef>
              <a:buClr>
                <a:schemeClr val="accent2"/>
              </a:buClr>
              <a:buFont typeface="Calibri" panose="020F0502020204030204" pitchFamily="34" charset="0"/>
              <a:buChar char="̶"/>
              <a:defRPr sz="1400" kern="1200">
                <a:solidFill>
                  <a:schemeClr val="tx1"/>
                </a:solidFill>
                <a:latin typeface="+mn-lt"/>
                <a:ea typeface="+mn-ea"/>
                <a:cs typeface="+mn-cs"/>
              </a:defRPr>
            </a:lvl4pPr>
            <a:lvl5pPr marL="1028700" indent="-1714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242424"/>
                </a:solidFill>
                <a:highlight>
                  <a:srgbClr val="FFFFFF"/>
                </a:highlight>
              </a:rPr>
              <a:t>Bilirubinuria is often the first sign of liver disease in otherwise asymptomatic patients. </a:t>
            </a:r>
            <a:br>
              <a:rPr lang="en-US" sz="1800" dirty="0">
                <a:solidFill>
                  <a:srgbClr val="242424"/>
                </a:solidFill>
                <a:highlight>
                  <a:srgbClr val="FFFFFF"/>
                </a:highlight>
              </a:rPr>
            </a:br>
            <a:r>
              <a:rPr lang="en-US" sz="1800" dirty="0">
                <a:solidFill>
                  <a:srgbClr val="242424"/>
                </a:solidFill>
                <a:highlight>
                  <a:srgbClr val="FFFFFF"/>
                </a:highlight>
              </a:rPr>
              <a:t>Early diagnosis of liver disease is key to successful management and improved outcomes.</a:t>
            </a:r>
          </a:p>
        </p:txBody>
      </p:sp>
      <p:grpSp>
        <p:nvGrpSpPr>
          <p:cNvPr id="10" name="Group 9">
            <a:extLst>
              <a:ext uri="{FF2B5EF4-FFF2-40B4-BE49-F238E27FC236}">
                <a16:creationId xmlns:a16="http://schemas.microsoft.com/office/drawing/2014/main" id="{80A961E5-6504-4891-D11B-97F8717F6FDE}"/>
              </a:ext>
            </a:extLst>
          </p:cNvPr>
          <p:cNvGrpSpPr/>
          <p:nvPr/>
        </p:nvGrpSpPr>
        <p:grpSpPr>
          <a:xfrm>
            <a:off x="1368884" y="3626469"/>
            <a:ext cx="817161" cy="817161"/>
            <a:chOff x="757639" y="4507647"/>
            <a:chExt cx="1062318" cy="1062318"/>
          </a:xfrm>
        </p:grpSpPr>
        <p:sp>
          <p:nvSpPr>
            <p:cNvPr id="5" name="Oval 4">
              <a:extLst>
                <a:ext uri="{FF2B5EF4-FFF2-40B4-BE49-F238E27FC236}">
                  <a16:creationId xmlns:a16="http://schemas.microsoft.com/office/drawing/2014/main" id="{F3A1D5C8-A974-A372-0E88-06496E0C3133}"/>
                </a:ext>
              </a:extLst>
            </p:cNvPr>
            <p:cNvSpPr/>
            <p:nvPr/>
          </p:nvSpPr>
          <p:spPr>
            <a:xfrm>
              <a:off x="757639" y="4507647"/>
              <a:ext cx="1062318" cy="106231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2">
              <a:extLst>
                <a:ext uri="{FF2B5EF4-FFF2-40B4-BE49-F238E27FC236}">
                  <a16:creationId xmlns:a16="http://schemas.microsoft.com/office/drawing/2014/main" id="{B84AFAA5-A257-BEF5-1984-EF6D98D3D9B4}"/>
                </a:ext>
              </a:extLst>
            </p:cNvPr>
            <p:cNvSpPr/>
            <p:nvPr/>
          </p:nvSpPr>
          <p:spPr>
            <a:xfrm>
              <a:off x="929368" y="4779446"/>
              <a:ext cx="735772" cy="518719"/>
            </a:xfrm>
            <a:custGeom>
              <a:avLst/>
              <a:gdLst/>
              <a:ahLst/>
              <a:cxnLst/>
              <a:rect l="l" t="t" r="r" b="b"/>
              <a:pathLst>
                <a:path w="2488261" h="1754224">
                  <a:moveTo>
                    <a:pt x="0" y="0"/>
                  </a:moveTo>
                  <a:lnTo>
                    <a:pt x="2488261" y="0"/>
                  </a:lnTo>
                  <a:lnTo>
                    <a:pt x="2488261" y="1754224"/>
                  </a:lnTo>
                  <a:lnTo>
                    <a:pt x="0" y="175422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
        <p:nvSpPr>
          <p:cNvPr id="12" name="Oval 11">
            <a:extLst>
              <a:ext uri="{FF2B5EF4-FFF2-40B4-BE49-F238E27FC236}">
                <a16:creationId xmlns:a16="http://schemas.microsoft.com/office/drawing/2014/main" id="{73C9194D-1797-F8DA-B61D-78D710FA5491}"/>
              </a:ext>
            </a:extLst>
          </p:cNvPr>
          <p:cNvSpPr/>
          <p:nvPr/>
        </p:nvSpPr>
        <p:spPr>
          <a:xfrm>
            <a:off x="1368884" y="4607904"/>
            <a:ext cx="817161" cy="817161"/>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8">
            <a:extLst>
              <a:ext uri="{FF2B5EF4-FFF2-40B4-BE49-F238E27FC236}">
                <a16:creationId xmlns:a16="http://schemas.microsoft.com/office/drawing/2014/main" id="{A3E7CFF6-7E28-FC78-9F79-BE13A1B8B7FE}"/>
              </a:ext>
            </a:extLst>
          </p:cNvPr>
          <p:cNvSpPr txBox="1">
            <a:spLocks/>
          </p:cNvSpPr>
          <p:nvPr/>
        </p:nvSpPr>
        <p:spPr>
          <a:xfrm>
            <a:off x="2397672" y="4485325"/>
            <a:ext cx="9451428" cy="1062318"/>
          </a:xfrm>
          <a:prstGeom prst="rect">
            <a:avLst/>
          </a:prstGeom>
        </p:spPr>
        <p:txBody>
          <a:bodyPr vert="horz" lIns="91440" tIns="45720" rIns="91440" bIns="45720" rtlCol="0" anchor="ctr">
            <a:normAutofit/>
          </a:bodyPr>
          <a:lstStyle>
            <a:lvl1pPr marL="171450" indent="-17145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457200" indent="-17145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857250" indent="-171450" algn="l" defTabSz="914400" rtl="0" eaLnBrk="1" latinLnBrk="0" hangingPunct="1">
              <a:lnSpc>
                <a:spcPct val="90000"/>
              </a:lnSpc>
              <a:spcBef>
                <a:spcPts val="500"/>
              </a:spcBef>
              <a:buClr>
                <a:schemeClr val="accent2"/>
              </a:buClr>
              <a:buFont typeface="Calibri" panose="020F0502020204030204" pitchFamily="34" charset="0"/>
              <a:buChar char="̶"/>
              <a:defRPr sz="1400" kern="1200">
                <a:solidFill>
                  <a:schemeClr val="tx1"/>
                </a:solidFill>
                <a:latin typeface="+mn-lt"/>
                <a:ea typeface="+mn-ea"/>
                <a:cs typeface="+mn-cs"/>
              </a:defRPr>
            </a:lvl4pPr>
            <a:lvl5pPr marL="1028700" indent="-1714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rgbClr val="242424"/>
                </a:solidFill>
                <a:highlight>
                  <a:srgbClr val="FFFFFF"/>
                </a:highlight>
              </a:rPr>
              <a:t>Negative nitrite and leukocyte esterase levels can rule out urinary tract infection (UTI) </a:t>
            </a:r>
            <a:br>
              <a:rPr lang="en-US" sz="1800" dirty="0">
                <a:solidFill>
                  <a:srgbClr val="242424"/>
                </a:solidFill>
                <a:highlight>
                  <a:srgbClr val="FFFFFF"/>
                </a:highlight>
              </a:rPr>
            </a:br>
            <a:r>
              <a:rPr lang="en-US" sz="1800" dirty="0">
                <a:solidFill>
                  <a:srgbClr val="242424"/>
                </a:solidFill>
                <a:highlight>
                  <a:srgbClr val="FFFFFF"/>
                </a:highlight>
              </a:rPr>
              <a:t>with a 99.7% specificity, preventing unnecessary antibiotics and improving antibiotic stewardship.</a:t>
            </a:r>
          </a:p>
        </p:txBody>
      </p:sp>
      <p:pic>
        <p:nvPicPr>
          <p:cNvPr id="18" name="Graphic 17" descr="Germ outline">
            <a:extLst>
              <a:ext uri="{FF2B5EF4-FFF2-40B4-BE49-F238E27FC236}">
                <a16:creationId xmlns:a16="http://schemas.microsoft.com/office/drawing/2014/main" id="{AF8AFD01-C045-931F-5B28-DC9655FB108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50174" y="4689254"/>
            <a:ext cx="640080" cy="640080"/>
          </a:xfrm>
          <a:prstGeom prst="rect">
            <a:avLst/>
          </a:prstGeom>
        </p:spPr>
      </p:pic>
    </p:spTree>
    <p:extLst>
      <p:ext uri="{BB962C8B-B14F-4D97-AF65-F5344CB8AC3E}">
        <p14:creationId xmlns:p14="http://schemas.microsoft.com/office/powerpoint/2010/main" val="104896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95C4-EFDB-214A-1FE2-36C65484C403}"/>
              </a:ext>
            </a:extLst>
          </p:cNvPr>
          <p:cNvSpPr>
            <a:spLocks noGrp="1"/>
          </p:cNvSpPr>
          <p:nvPr>
            <p:ph type="title"/>
          </p:nvPr>
        </p:nvSpPr>
        <p:spPr/>
        <p:txBody>
          <a:bodyPr/>
          <a:lstStyle/>
          <a:p>
            <a:r>
              <a:rPr lang="en-US" dirty="0">
                <a:latin typeface="Trade Gothic Next Cond"/>
              </a:rPr>
              <a:t>Screening to Improve Health Equity</a:t>
            </a:r>
            <a:endParaRPr lang="en-US" dirty="0"/>
          </a:p>
        </p:txBody>
      </p:sp>
      <p:sp>
        <p:nvSpPr>
          <p:cNvPr id="9" name="Content Placeholder 8">
            <a:extLst>
              <a:ext uri="{FF2B5EF4-FFF2-40B4-BE49-F238E27FC236}">
                <a16:creationId xmlns:a16="http://schemas.microsoft.com/office/drawing/2014/main" id="{7F9A28A7-CF60-BEA5-61CD-E0AC4AC2C8C5}"/>
              </a:ext>
            </a:extLst>
          </p:cNvPr>
          <p:cNvSpPr>
            <a:spLocks noGrp="1"/>
          </p:cNvSpPr>
          <p:nvPr>
            <p:ph idx="1"/>
          </p:nvPr>
        </p:nvSpPr>
        <p:spPr>
          <a:xfrm>
            <a:off x="838199" y="1825625"/>
            <a:ext cx="7112739" cy="4306234"/>
          </a:xfrm>
        </p:spPr>
        <p:txBody>
          <a:bodyPr>
            <a:normAutofit/>
          </a:bodyPr>
          <a:lstStyle/>
          <a:p>
            <a:r>
              <a:rPr lang="en-US" dirty="0"/>
              <a:t>Social determinants of health lead to healthcare disparities.</a:t>
            </a:r>
          </a:p>
          <a:p>
            <a:pPr lvl="1"/>
            <a:r>
              <a:rPr lang="en-US" dirty="0"/>
              <a:t>Economic instability</a:t>
            </a:r>
          </a:p>
          <a:p>
            <a:pPr lvl="1"/>
            <a:r>
              <a:rPr lang="en-US" dirty="0"/>
              <a:t>Lack of nutrition</a:t>
            </a:r>
          </a:p>
          <a:p>
            <a:pPr lvl="1"/>
            <a:r>
              <a:rPr lang="en-US" dirty="0"/>
              <a:t>Inadequate education</a:t>
            </a:r>
          </a:p>
          <a:p>
            <a:pPr lvl="1"/>
            <a:r>
              <a:rPr lang="en-US" dirty="0"/>
              <a:t>Unsafe physical environment</a:t>
            </a:r>
          </a:p>
          <a:p>
            <a:pPr lvl="1"/>
            <a:r>
              <a:rPr lang="en-US" dirty="0"/>
              <a:t>Limited access to healthcare</a:t>
            </a:r>
          </a:p>
          <a:p>
            <a:pPr lvl="1"/>
            <a:endParaRPr lang="en-US" dirty="0"/>
          </a:p>
          <a:p>
            <a:r>
              <a:rPr lang="en-US" dirty="0"/>
              <a:t>Race/ethnicity plays a role in health and diagnosis.</a:t>
            </a:r>
          </a:p>
          <a:p>
            <a:pPr lvl="1"/>
            <a:r>
              <a:rPr lang="en-US" dirty="0"/>
              <a:t>Minorities have higher rates of diabetes, kidney disease, </a:t>
            </a:r>
            <a:br>
              <a:rPr lang="en-US" dirty="0"/>
            </a:br>
            <a:r>
              <a:rPr lang="en-US" dirty="0"/>
              <a:t>heart disease, hypertension, and obesity. </a:t>
            </a:r>
          </a:p>
          <a:p>
            <a:pPr lvl="1"/>
            <a:r>
              <a:rPr lang="en-US" dirty="0"/>
              <a:t>More likely to be undiagnosed</a:t>
            </a:r>
          </a:p>
          <a:p>
            <a:pPr lvl="1"/>
            <a:r>
              <a:rPr lang="en-US" dirty="0"/>
              <a:t>May be more impacted by social determinants of health</a:t>
            </a:r>
          </a:p>
        </p:txBody>
      </p:sp>
      <p:grpSp>
        <p:nvGrpSpPr>
          <p:cNvPr id="17" name="Group 16">
            <a:extLst>
              <a:ext uri="{FF2B5EF4-FFF2-40B4-BE49-F238E27FC236}">
                <a16:creationId xmlns:a16="http://schemas.microsoft.com/office/drawing/2014/main" id="{1714ECC3-F441-56CC-E644-385FB3E93DDA}"/>
              </a:ext>
            </a:extLst>
          </p:cNvPr>
          <p:cNvGrpSpPr/>
          <p:nvPr/>
        </p:nvGrpSpPr>
        <p:grpSpPr>
          <a:xfrm>
            <a:off x="10183360" y="2467498"/>
            <a:ext cx="1436400" cy="1435553"/>
            <a:chOff x="10049164" y="4758872"/>
            <a:chExt cx="1436400" cy="1435553"/>
          </a:xfrm>
        </p:grpSpPr>
        <p:sp>
          <p:nvSpPr>
            <p:cNvPr id="18" name="TextBox 17">
              <a:extLst>
                <a:ext uri="{FF2B5EF4-FFF2-40B4-BE49-F238E27FC236}">
                  <a16:creationId xmlns:a16="http://schemas.microsoft.com/office/drawing/2014/main" id="{F4F9CDE6-EB95-123B-DF36-1002EBE8133F}"/>
                </a:ext>
              </a:extLst>
            </p:cNvPr>
            <p:cNvSpPr txBox="1"/>
            <p:nvPr/>
          </p:nvSpPr>
          <p:spPr>
            <a:xfrm>
              <a:off x="10049164" y="4758872"/>
              <a:ext cx="1436400" cy="1435553"/>
            </a:xfrm>
            <a:prstGeom prst="rect">
              <a:avLst/>
            </a:prstGeom>
            <a:solidFill>
              <a:schemeClr val="bg1">
                <a:lumMod val="85000"/>
              </a:schemeClr>
            </a:solidFill>
          </p:spPr>
          <p:txBody>
            <a:bodyPr wrap="square" lIns="180000" tIns="72000" rIns="180000" bIns="108000" anchor="t" anchorCtr="0">
              <a:normAutofit/>
            </a:bodyPr>
            <a:lstStyle/>
            <a:p>
              <a:endParaRPr lang="en-US" sz="1200"/>
            </a:p>
          </p:txBody>
        </p:sp>
        <p:pic>
          <p:nvPicPr>
            <p:cNvPr id="19" name="Graphic 18">
              <a:extLst>
                <a:ext uri="{FF2B5EF4-FFF2-40B4-BE49-F238E27FC236}">
                  <a16:creationId xmlns:a16="http://schemas.microsoft.com/office/drawing/2014/main" id="{92F1D64D-0EA9-D5F0-20B1-1F26C6BFDB1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9063" b="12569"/>
            <a:stretch/>
          </p:blipFill>
          <p:spPr>
            <a:xfrm>
              <a:off x="10220037" y="4893396"/>
              <a:ext cx="1260764" cy="1301029"/>
            </a:xfrm>
            <a:prstGeom prst="rect">
              <a:avLst/>
            </a:prstGeom>
          </p:spPr>
        </p:pic>
      </p:grpSp>
      <p:sp>
        <p:nvSpPr>
          <p:cNvPr id="20" name="Rectangle 19">
            <a:extLst>
              <a:ext uri="{FF2B5EF4-FFF2-40B4-BE49-F238E27FC236}">
                <a16:creationId xmlns:a16="http://schemas.microsoft.com/office/drawing/2014/main" id="{19E83000-690E-3C2B-DD84-9B59DC6B4675}"/>
              </a:ext>
            </a:extLst>
          </p:cNvPr>
          <p:cNvSpPr/>
          <p:nvPr/>
        </p:nvSpPr>
        <p:spPr>
          <a:xfrm>
            <a:off x="8128605" y="541210"/>
            <a:ext cx="4063395" cy="6316790"/>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EB1C3137-E9D0-1BA7-D5DE-D6720592B10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39063" b="12569"/>
          <a:stretch/>
        </p:blipFill>
        <p:spPr>
          <a:xfrm>
            <a:off x="8473572" y="1005294"/>
            <a:ext cx="3709750" cy="3828230"/>
          </a:xfrm>
          <a:prstGeom prst="rect">
            <a:avLst/>
          </a:prstGeom>
        </p:spPr>
      </p:pic>
      <p:sp>
        <p:nvSpPr>
          <p:cNvPr id="3" name="TextBox 2">
            <a:extLst>
              <a:ext uri="{FF2B5EF4-FFF2-40B4-BE49-F238E27FC236}">
                <a16:creationId xmlns:a16="http://schemas.microsoft.com/office/drawing/2014/main" id="{771BF9FE-F66A-1A0F-8180-1DE66E8D5885}"/>
              </a:ext>
            </a:extLst>
          </p:cNvPr>
          <p:cNvSpPr txBox="1"/>
          <p:nvPr/>
        </p:nvSpPr>
        <p:spPr>
          <a:xfrm>
            <a:off x="8274586" y="4969847"/>
            <a:ext cx="3771432" cy="1477328"/>
          </a:xfrm>
          <a:prstGeom prst="rect">
            <a:avLst/>
          </a:prstGeom>
          <a:noFill/>
        </p:spPr>
        <p:txBody>
          <a:bodyPr wrap="square" rtlCol="0">
            <a:spAutoFit/>
          </a:bodyPr>
          <a:lstStyle/>
          <a:p>
            <a:r>
              <a:rPr lang="en-US" b="1" dirty="0">
                <a:solidFill>
                  <a:schemeClr val="bg1"/>
                </a:solidFill>
              </a:rPr>
              <a:t>Urinalysis is a rapid and cost-effective way to screen for diabetes, kidney disease, heart disease, liver disease, and other conditions in those most affected by healthcare disparities.</a:t>
            </a:r>
          </a:p>
        </p:txBody>
      </p:sp>
      <p:sp>
        <p:nvSpPr>
          <p:cNvPr id="5" name="TextBox 4">
            <a:extLst>
              <a:ext uri="{FF2B5EF4-FFF2-40B4-BE49-F238E27FC236}">
                <a16:creationId xmlns:a16="http://schemas.microsoft.com/office/drawing/2014/main" id="{3C2B9B93-F80E-14B8-7B0E-EF6334D10FB4}"/>
              </a:ext>
            </a:extLst>
          </p:cNvPr>
          <p:cNvSpPr txBox="1"/>
          <p:nvPr/>
        </p:nvSpPr>
        <p:spPr>
          <a:xfrm>
            <a:off x="145982" y="6056556"/>
            <a:ext cx="7836641" cy="707886"/>
          </a:xfrm>
          <a:prstGeom prst="rect">
            <a:avLst/>
          </a:prstGeom>
          <a:noFill/>
        </p:spPr>
        <p:txBody>
          <a:bodyPr wrap="square">
            <a:spAutoFit/>
          </a:bodyPr>
          <a:lstStyle/>
          <a:p>
            <a:r>
              <a:rPr lang="en-US" sz="1000" dirty="0"/>
              <a:t>https://www.kidney.org/atoz/content/social-determinants-health-and-chronic-kidney-disease. Accessed 05/20/24.</a:t>
            </a:r>
            <a:br>
              <a:rPr lang="en-US" sz="1000" dirty="0"/>
            </a:br>
            <a:r>
              <a:rPr lang="en-US" sz="1000" dirty="0"/>
              <a:t>George C, et al. </a:t>
            </a:r>
            <a:r>
              <a:rPr lang="en-US" sz="1000" i="1" dirty="0"/>
              <a:t>BMC Med</a:t>
            </a:r>
            <a:r>
              <a:rPr lang="en-US" sz="1000" dirty="0"/>
              <a:t>. 2022;20(1):247. </a:t>
            </a:r>
            <a:br>
              <a:rPr lang="en-US" sz="1000" dirty="0"/>
            </a:br>
            <a:r>
              <a:rPr lang="en-US" sz="1000" dirty="0"/>
              <a:t>Kim EJ, et al. </a:t>
            </a:r>
            <a:r>
              <a:rPr lang="en-US" sz="1000" i="1" dirty="0"/>
              <a:t>J Gen Intern Med</a:t>
            </a:r>
            <a:r>
              <a:rPr lang="en-US" sz="1000" dirty="0"/>
              <a:t>. 2018 Jul;33(7):1116-1123. </a:t>
            </a:r>
          </a:p>
          <a:p>
            <a:r>
              <a:rPr lang="en-US" sz="1000" dirty="0"/>
              <a:t>https://health.gov/healthypeople/priority-areas/social-determinants-health/literature-summaries/access-health-services. Accessed 05/20/24.</a:t>
            </a:r>
          </a:p>
        </p:txBody>
      </p:sp>
    </p:spTree>
    <p:extLst>
      <p:ext uri="{BB962C8B-B14F-4D97-AF65-F5344CB8AC3E}">
        <p14:creationId xmlns:p14="http://schemas.microsoft.com/office/powerpoint/2010/main" val="3409397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19458F66-2D6D-B4D8-782F-AED15557D80B}"/>
              </a:ext>
            </a:extLst>
          </p:cNvPr>
          <p:cNvSpPr/>
          <p:nvPr/>
        </p:nvSpPr>
        <p:spPr>
          <a:xfrm>
            <a:off x="9378471" y="3128418"/>
            <a:ext cx="1299509" cy="1299509"/>
          </a:xfrm>
          <a:prstGeom prst="ellipse">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CAEB80B-A861-C9D4-21F5-185472A44950}"/>
              </a:ext>
            </a:extLst>
          </p:cNvPr>
          <p:cNvSpPr/>
          <p:nvPr/>
        </p:nvSpPr>
        <p:spPr>
          <a:xfrm>
            <a:off x="6721000" y="3128418"/>
            <a:ext cx="1299509" cy="129950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5C19FBF-BD8E-DC27-2523-711DBA4657EB}"/>
              </a:ext>
            </a:extLst>
          </p:cNvPr>
          <p:cNvSpPr/>
          <p:nvPr/>
        </p:nvSpPr>
        <p:spPr>
          <a:xfrm>
            <a:off x="4060367" y="3128418"/>
            <a:ext cx="1299509" cy="1299509"/>
          </a:xfrm>
          <a:prstGeom prst="ellipse">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D695C4-EFDB-214A-1FE2-36C65484C403}"/>
              </a:ext>
            </a:extLst>
          </p:cNvPr>
          <p:cNvSpPr>
            <a:spLocks noGrp="1"/>
          </p:cNvSpPr>
          <p:nvPr>
            <p:ph type="title"/>
          </p:nvPr>
        </p:nvSpPr>
        <p:spPr/>
        <p:txBody>
          <a:bodyPr/>
          <a:lstStyle/>
          <a:p>
            <a:r>
              <a:rPr lang="en-US" dirty="0">
                <a:latin typeface="Trade Gothic Next Cond"/>
              </a:rPr>
              <a:t>Connectivity with Analyzers Improves Performance</a:t>
            </a:r>
            <a:endParaRPr lang="en-US" dirty="0"/>
          </a:p>
        </p:txBody>
      </p:sp>
      <p:sp>
        <p:nvSpPr>
          <p:cNvPr id="9" name="Content Placeholder 8">
            <a:extLst>
              <a:ext uri="{FF2B5EF4-FFF2-40B4-BE49-F238E27FC236}">
                <a16:creationId xmlns:a16="http://schemas.microsoft.com/office/drawing/2014/main" id="{7F9A28A7-CF60-BEA5-61CD-E0AC4AC2C8C5}"/>
              </a:ext>
            </a:extLst>
          </p:cNvPr>
          <p:cNvSpPr>
            <a:spLocks noGrp="1"/>
          </p:cNvSpPr>
          <p:nvPr>
            <p:ph idx="1"/>
          </p:nvPr>
        </p:nvSpPr>
        <p:spPr>
          <a:xfrm>
            <a:off x="838200" y="1927248"/>
            <a:ext cx="9291638" cy="674279"/>
          </a:xfrm>
        </p:spPr>
        <p:txBody>
          <a:bodyPr>
            <a:normAutofit fontScale="92500" lnSpcReduction="10000"/>
          </a:bodyPr>
          <a:lstStyle/>
          <a:p>
            <a:pPr marL="0" indent="0">
              <a:buNone/>
            </a:pPr>
            <a:r>
              <a:rPr lang="en-US" sz="2400" b="0" i="0" dirty="0">
                <a:solidFill>
                  <a:srgbClr val="242424"/>
                </a:solidFill>
                <a:effectLst/>
                <a:highlight>
                  <a:srgbClr val="FFFFFF"/>
                </a:highlight>
              </a:rPr>
              <a:t>Urinalysis analyzers that connect with electronic medical records can improve </a:t>
            </a:r>
            <a:br>
              <a:rPr lang="en-US" sz="2400" b="0" i="0" dirty="0">
                <a:solidFill>
                  <a:srgbClr val="242424"/>
                </a:solidFill>
                <a:effectLst/>
                <a:highlight>
                  <a:srgbClr val="FFFFFF"/>
                </a:highlight>
              </a:rPr>
            </a:br>
            <a:r>
              <a:rPr lang="en-US" sz="2400" b="0" i="0" dirty="0">
                <a:solidFill>
                  <a:srgbClr val="242424"/>
                </a:solidFill>
                <a:effectLst/>
                <a:highlight>
                  <a:srgbClr val="FFFFFF"/>
                </a:highlight>
              </a:rPr>
              <a:t>both test accuracy and practice efficiency.</a:t>
            </a:r>
          </a:p>
          <a:p>
            <a:pPr marL="0" indent="0">
              <a:buNone/>
            </a:pPr>
            <a:endParaRPr lang="en-US" sz="2400" dirty="0"/>
          </a:p>
        </p:txBody>
      </p:sp>
      <p:sp>
        <p:nvSpPr>
          <p:cNvPr id="10" name="TextBox 9">
            <a:extLst>
              <a:ext uri="{FF2B5EF4-FFF2-40B4-BE49-F238E27FC236}">
                <a16:creationId xmlns:a16="http://schemas.microsoft.com/office/drawing/2014/main" id="{18803334-3BA4-8BE9-15B0-22C3DDC44560}"/>
              </a:ext>
            </a:extLst>
          </p:cNvPr>
          <p:cNvSpPr txBox="1"/>
          <p:nvPr/>
        </p:nvSpPr>
        <p:spPr>
          <a:xfrm>
            <a:off x="137646" y="6022611"/>
            <a:ext cx="10337800" cy="707886"/>
          </a:xfrm>
          <a:prstGeom prst="rect">
            <a:avLst/>
          </a:prstGeom>
          <a:noFill/>
        </p:spPr>
        <p:txBody>
          <a:bodyPr wrap="square">
            <a:spAutoFit/>
          </a:bodyPr>
          <a:lstStyle/>
          <a:p>
            <a:r>
              <a:rPr lang="en-US" sz="1000" dirty="0"/>
              <a:t>https://www.imperial.ac.uk/media/imperial-college/medicine/surgery-cancer/pstrc/Automation-of-urinalysis-at-the-Point-of-Care-across-ICHT.pdf. Accessed 6/3/24.</a:t>
            </a:r>
            <a:br>
              <a:rPr lang="en-US" sz="1000" dirty="0"/>
            </a:br>
            <a:r>
              <a:rPr lang="en-US" sz="1000" dirty="0"/>
              <a:t>Young PE, et al. </a:t>
            </a:r>
            <a:r>
              <a:rPr lang="en-US" sz="1000" i="1" dirty="0"/>
              <a:t>Clin </a:t>
            </a:r>
            <a:r>
              <a:rPr lang="en-US" sz="1000" i="1" dirty="0" err="1"/>
              <a:t>Chim</a:t>
            </a:r>
            <a:r>
              <a:rPr lang="en-US" sz="1000" i="1" dirty="0"/>
              <a:t> Acta</a:t>
            </a:r>
            <a:r>
              <a:rPr lang="en-US" sz="1000" dirty="0"/>
              <a:t>. 2020 May;504:60-63.</a:t>
            </a:r>
            <a:br>
              <a:rPr lang="en-US" sz="1000" dirty="0"/>
            </a:br>
            <a:r>
              <a:rPr lang="en-US" sz="1000" dirty="0"/>
              <a:t>van Delft S, et al. </a:t>
            </a:r>
            <a:r>
              <a:rPr lang="en-US" sz="1000" i="1" dirty="0"/>
              <a:t>BMJ Open</a:t>
            </a:r>
            <a:r>
              <a:rPr lang="en-US" sz="1000" dirty="0"/>
              <a:t>. 2016 Aug 8;6(8):e011230.</a:t>
            </a:r>
            <a:br>
              <a:rPr lang="en-US" sz="1000" dirty="0"/>
            </a:br>
            <a:r>
              <a:rPr lang="en-US" sz="1000" dirty="0"/>
              <a:t>Srinivas CN. </a:t>
            </a:r>
            <a:r>
              <a:rPr lang="en-US" sz="1000" i="1" dirty="0"/>
              <a:t>Pathologist</a:t>
            </a:r>
            <a:r>
              <a:rPr lang="en-US" sz="1000" dirty="0"/>
              <a:t>. 2021.https://thepathologist.com/diagnostics/improving-flow-in-urinalysis. Accessed 5/20/24.</a:t>
            </a:r>
          </a:p>
        </p:txBody>
      </p:sp>
      <p:sp>
        <p:nvSpPr>
          <p:cNvPr id="11" name="TextBox 10">
            <a:extLst>
              <a:ext uri="{FF2B5EF4-FFF2-40B4-BE49-F238E27FC236}">
                <a16:creationId xmlns:a16="http://schemas.microsoft.com/office/drawing/2014/main" id="{E96CF76D-7483-6A1B-A926-A9C0CA1B5ABD}"/>
              </a:ext>
            </a:extLst>
          </p:cNvPr>
          <p:cNvSpPr txBox="1"/>
          <p:nvPr/>
        </p:nvSpPr>
        <p:spPr>
          <a:xfrm>
            <a:off x="3687771" y="4479555"/>
            <a:ext cx="2133600" cy="400110"/>
          </a:xfrm>
          <a:prstGeom prst="rect">
            <a:avLst/>
          </a:prstGeom>
          <a:noFill/>
        </p:spPr>
        <p:txBody>
          <a:bodyPr wrap="square" rtlCol="0">
            <a:spAutoFit/>
          </a:bodyPr>
          <a:lstStyle/>
          <a:p>
            <a:pPr algn="ctr"/>
            <a:r>
              <a:rPr lang="en-US" sz="2000" b="1" dirty="0"/>
              <a:t>Reduce test time</a:t>
            </a:r>
          </a:p>
        </p:txBody>
      </p:sp>
      <p:sp>
        <p:nvSpPr>
          <p:cNvPr id="12" name="TextBox 11">
            <a:extLst>
              <a:ext uri="{FF2B5EF4-FFF2-40B4-BE49-F238E27FC236}">
                <a16:creationId xmlns:a16="http://schemas.microsoft.com/office/drawing/2014/main" id="{668419B3-8D33-7BF7-D5B3-251E6D7C0899}"/>
              </a:ext>
            </a:extLst>
          </p:cNvPr>
          <p:cNvSpPr txBox="1"/>
          <p:nvPr/>
        </p:nvSpPr>
        <p:spPr>
          <a:xfrm>
            <a:off x="6280048" y="4479555"/>
            <a:ext cx="2259106" cy="707886"/>
          </a:xfrm>
          <a:prstGeom prst="rect">
            <a:avLst/>
          </a:prstGeom>
          <a:noFill/>
        </p:spPr>
        <p:txBody>
          <a:bodyPr wrap="square" rtlCol="0">
            <a:spAutoFit/>
          </a:bodyPr>
          <a:lstStyle/>
          <a:p>
            <a:pPr algn="ctr"/>
            <a:r>
              <a:rPr lang="en-US" sz="2000" b="1" dirty="0"/>
              <a:t>Eliminate transcription errors</a:t>
            </a:r>
          </a:p>
        </p:txBody>
      </p:sp>
      <p:sp>
        <p:nvSpPr>
          <p:cNvPr id="13" name="TextBox 12">
            <a:extLst>
              <a:ext uri="{FF2B5EF4-FFF2-40B4-BE49-F238E27FC236}">
                <a16:creationId xmlns:a16="http://schemas.microsoft.com/office/drawing/2014/main" id="{517CA601-281B-A345-9C19-EC68E8B1D66A}"/>
              </a:ext>
            </a:extLst>
          </p:cNvPr>
          <p:cNvSpPr txBox="1"/>
          <p:nvPr/>
        </p:nvSpPr>
        <p:spPr>
          <a:xfrm>
            <a:off x="8804605" y="4479555"/>
            <a:ext cx="2503145" cy="707886"/>
          </a:xfrm>
          <a:prstGeom prst="rect">
            <a:avLst/>
          </a:prstGeom>
          <a:noFill/>
        </p:spPr>
        <p:txBody>
          <a:bodyPr wrap="square" rtlCol="0">
            <a:spAutoFit/>
          </a:bodyPr>
          <a:lstStyle/>
          <a:p>
            <a:pPr algn="ctr"/>
            <a:r>
              <a:rPr lang="en-US" sz="2000" b="1" dirty="0"/>
              <a:t>Improve </a:t>
            </a:r>
            <a:br>
              <a:rPr lang="en-US" sz="2000" b="1" dirty="0"/>
            </a:br>
            <a:r>
              <a:rPr lang="en-US" sz="2000" b="1" dirty="0"/>
              <a:t>documentation</a:t>
            </a:r>
          </a:p>
        </p:txBody>
      </p:sp>
      <p:pic>
        <p:nvPicPr>
          <p:cNvPr id="15" name="Graphic 14" descr="Stopwatch outline">
            <a:extLst>
              <a:ext uri="{FF2B5EF4-FFF2-40B4-BE49-F238E27FC236}">
                <a16:creationId xmlns:a16="http://schemas.microsoft.com/office/drawing/2014/main" id="{0DD11438-4243-7DF6-87DC-9931662087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0448" y="3183099"/>
            <a:ext cx="1118564" cy="1118564"/>
          </a:xfrm>
          <a:prstGeom prst="rect">
            <a:avLst/>
          </a:prstGeom>
        </p:spPr>
      </p:pic>
      <p:pic>
        <p:nvPicPr>
          <p:cNvPr id="19" name="Graphic 18" descr="Clipboard outline">
            <a:extLst>
              <a:ext uri="{FF2B5EF4-FFF2-40B4-BE49-F238E27FC236}">
                <a16:creationId xmlns:a16="http://schemas.microsoft.com/office/drawing/2014/main" id="{9A9C2EAE-4D21-96D8-F859-F6B3B191C3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96895" y="3193490"/>
            <a:ext cx="1118564" cy="1118564"/>
          </a:xfrm>
          <a:prstGeom prst="rect">
            <a:avLst/>
          </a:prstGeom>
        </p:spPr>
      </p:pic>
      <p:pic>
        <p:nvPicPr>
          <p:cNvPr id="32" name="Graphic 31" descr="Monitor outline">
            <a:extLst>
              <a:ext uri="{FF2B5EF4-FFF2-40B4-BE49-F238E27FC236}">
                <a16:creationId xmlns:a16="http://schemas.microsoft.com/office/drawing/2014/main" id="{E5CEFF08-2D03-7E8A-011F-21FC719D9D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01829" y="3330029"/>
            <a:ext cx="937850" cy="937850"/>
          </a:xfrm>
          <a:prstGeom prst="rect">
            <a:avLst/>
          </a:prstGeom>
        </p:spPr>
      </p:pic>
      <p:sp>
        <p:nvSpPr>
          <p:cNvPr id="3" name="Oval 2">
            <a:extLst>
              <a:ext uri="{FF2B5EF4-FFF2-40B4-BE49-F238E27FC236}">
                <a16:creationId xmlns:a16="http://schemas.microsoft.com/office/drawing/2014/main" id="{4F0D2AFA-968A-9EC1-08E6-5F5349489BD9}"/>
              </a:ext>
            </a:extLst>
          </p:cNvPr>
          <p:cNvSpPr/>
          <p:nvPr/>
        </p:nvSpPr>
        <p:spPr>
          <a:xfrm>
            <a:off x="1482731" y="3128418"/>
            <a:ext cx="1299509" cy="1299509"/>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D0BABE7-4917-2522-001B-08BAD0825A68}"/>
              </a:ext>
            </a:extLst>
          </p:cNvPr>
          <p:cNvSpPr txBox="1"/>
          <p:nvPr/>
        </p:nvSpPr>
        <p:spPr>
          <a:xfrm>
            <a:off x="1065685" y="4479555"/>
            <a:ext cx="2133600" cy="707886"/>
          </a:xfrm>
          <a:prstGeom prst="rect">
            <a:avLst/>
          </a:prstGeom>
          <a:noFill/>
        </p:spPr>
        <p:txBody>
          <a:bodyPr wrap="square" rtlCol="0">
            <a:spAutoFit/>
          </a:bodyPr>
          <a:lstStyle/>
          <a:p>
            <a:pPr algn="ctr"/>
            <a:r>
              <a:rPr lang="en-US" sz="2000" b="1" dirty="0"/>
              <a:t>Remove subjectivity</a:t>
            </a:r>
          </a:p>
        </p:txBody>
      </p:sp>
      <p:pic>
        <p:nvPicPr>
          <p:cNvPr id="14" name="Graphic 13" descr="Questions outline">
            <a:extLst>
              <a:ext uri="{FF2B5EF4-FFF2-40B4-BE49-F238E27FC236}">
                <a16:creationId xmlns:a16="http://schemas.microsoft.com/office/drawing/2014/main" id="{63DDFBB7-CB98-B75E-0970-9B9751E7600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75285" y="3320972"/>
            <a:ext cx="914400" cy="914400"/>
          </a:xfrm>
          <a:prstGeom prst="rect">
            <a:avLst/>
          </a:prstGeom>
        </p:spPr>
      </p:pic>
    </p:spTree>
    <p:extLst>
      <p:ext uri="{BB962C8B-B14F-4D97-AF65-F5344CB8AC3E}">
        <p14:creationId xmlns:p14="http://schemas.microsoft.com/office/powerpoint/2010/main" val="204175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95C4-EFDB-214A-1FE2-36C65484C403}"/>
              </a:ext>
            </a:extLst>
          </p:cNvPr>
          <p:cNvSpPr>
            <a:spLocks noGrp="1"/>
          </p:cNvSpPr>
          <p:nvPr>
            <p:ph type="title"/>
          </p:nvPr>
        </p:nvSpPr>
        <p:spPr/>
        <p:txBody>
          <a:bodyPr/>
          <a:lstStyle/>
          <a:p>
            <a:r>
              <a:rPr lang="en-US" dirty="0">
                <a:latin typeface="Trade Gothic Next Cond"/>
              </a:rPr>
              <a:t>Urinalysis Analyzers are Useful to Staff</a:t>
            </a:r>
            <a:endParaRPr lang="en-US" dirty="0"/>
          </a:p>
        </p:txBody>
      </p:sp>
      <p:sp>
        <p:nvSpPr>
          <p:cNvPr id="3" name="TextBox 2">
            <a:extLst>
              <a:ext uri="{FF2B5EF4-FFF2-40B4-BE49-F238E27FC236}">
                <a16:creationId xmlns:a16="http://schemas.microsoft.com/office/drawing/2014/main" id="{B5E90D81-2A21-0D52-9AE5-1176C9AE22A7}"/>
              </a:ext>
            </a:extLst>
          </p:cNvPr>
          <p:cNvSpPr txBox="1"/>
          <p:nvPr/>
        </p:nvSpPr>
        <p:spPr>
          <a:xfrm>
            <a:off x="1498600" y="4977599"/>
            <a:ext cx="3797300" cy="707886"/>
          </a:xfrm>
          <a:prstGeom prst="rect">
            <a:avLst/>
          </a:prstGeom>
          <a:noFill/>
        </p:spPr>
        <p:txBody>
          <a:bodyPr wrap="square" rtlCol="0">
            <a:spAutoFit/>
          </a:bodyPr>
          <a:lstStyle/>
          <a:p>
            <a:pPr algn="ctr"/>
            <a:r>
              <a:rPr lang="en-US" sz="2000" b="1" dirty="0"/>
              <a:t>Agree that automated POCT urinalysis improves performance</a:t>
            </a:r>
          </a:p>
        </p:txBody>
      </p:sp>
      <p:sp>
        <p:nvSpPr>
          <p:cNvPr id="4" name="TextBox 3">
            <a:extLst>
              <a:ext uri="{FF2B5EF4-FFF2-40B4-BE49-F238E27FC236}">
                <a16:creationId xmlns:a16="http://schemas.microsoft.com/office/drawing/2014/main" id="{247639EE-87D4-0ECF-C977-557562D5A2A7}"/>
              </a:ext>
            </a:extLst>
          </p:cNvPr>
          <p:cNvSpPr txBox="1"/>
          <p:nvPr/>
        </p:nvSpPr>
        <p:spPr>
          <a:xfrm>
            <a:off x="6557673" y="4977599"/>
            <a:ext cx="3619500" cy="707886"/>
          </a:xfrm>
          <a:prstGeom prst="rect">
            <a:avLst/>
          </a:prstGeom>
          <a:noFill/>
        </p:spPr>
        <p:txBody>
          <a:bodyPr wrap="square" rtlCol="0">
            <a:spAutoFit/>
          </a:bodyPr>
          <a:lstStyle/>
          <a:p>
            <a:pPr algn="ctr"/>
            <a:r>
              <a:rPr lang="en-US" sz="2000" b="1" dirty="0"/>
              <a:t>Believe automated POCT urinalysis is useful in daily work</a:t>
            </a:r>
          </a:p>
        </p:txBody>
      </p:sp>
      <p:sp>
        <p:nvSpPr>
          <p:cNvPr id="5" name="Content Placeholder 8">
            <a:extLst>
              <a:ext uri="{FF2B5EF4-FFF2-40B4-BE49-F238E27FC236}">
                <a16:creationId xmlns:a16="http://schemas.microsoft.com/office/drawing/2014/main" id="{8B00F6DE-9E70-C2AA-8461-A80403A19C43}"/>
              </a:ext>
            </a:extLst>
          </p:cNvPr>
          <p:cNvSpPr txBox="1">
            <a:spLocks/>
          </p:cNvSpPr>
          <p:nvPr/>
        </p:nvSpPr>
        <p:spPr>
          <a:xfrm>
            <a:off x="838200" y="1729263"/>
            <a:ext cx="10515600" cy="462441"/>
          </a:xfrm>
          <a:prstGeom prst="rect">
            <a:avLst/>
          </a:prstGeom>
        </p:spPr>
        <p:txBody>
          <a:bodyPr vert="horz" lIns="91440" tIns="45720" rIns="91440" bIns="45720" rtlCol="0">
            <a:normAutofit/>
          </a:bodyPr>
          <a:lstStyle>
            <a:lvl1pPr marL="171450" indent="-171450"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457200" indent="-171450" algn="l" defTabSz="914400" rtl="0" eaLnBrk="1" latinLnBrk="0" hangingPunct="1">
              <a:lnSpc>
                <a:spcPct val="90000"/>
              </a:lnSpc>
              <a:spcBef>
                <a:spcPts val="500"/>
              </a:spcBef>
              <a:buClr>
                <a:schemeClr val="accent2"/>
              </a:buClr>
              <a:buFont typeface="Calibri" panose="020F0502020204030204" pitchFamily="34" charset="0"/>
              <a:buChar char="̶"/>
              <a:defRPr sz="18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mn-lt"/>
                <a:ea typeface="+mn-ea"/>
                <a:cs typeface="+mn-cs"/>
              </a:defRPr>
            </a:lvl3pPr>
            <a:lvl4pPr marL="857250" indent="-171450" algn="l" defTabSz="914400" rtl="0" eaLnBrk="1" latinLnBrk="0" hangingPunct="1">
              <a:lnSpc>
                <a:spcPct val="90000"/>
              </a:lnSpc>
              <a:spcBef>
                <a:spcPts val="500"/>
              </a:spcBef>
              <a:buClr>
                <a:schemeClr val="accent2"/>
              </a:buClr>
              <a:buFont typeface="Calibri" panose="020F0502020204030204" pitchFamily="34" charset="0"/>
              <a:buChar char="̶"/>
              <a:defRPr sz="1400" kern="1200">
                <a:solidFill>
                  <a:schemeClr val="tx1"/>
                </a:solidFill>
                <a:latin typeface="+mn-lt"/>
                <a:ea typeface="+mn-ea"/>
                <a:cs typeface="+mn-cs"/>
              </a:defRPr>
            </a:lvl4pPr>
            <a:lvl5pPr marL="1028700" indent="-17145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242424"/>
                </a:solidFill>
                <a:highlight>
                  <a:srgbClr val="FFFFFF"/>
                </a:highlight>
              </a:rPr>
              <a:t>In practices that currently use POCT urine analyzers to read test strips:</a:t>
            </a:r>
          </a:p>
          <a:p>
            <a:pPr marL="0" indent="0">
              <a:buNone/>
            </a:pPr>
            <a:endParaRPr lang="en-US" dirty="0">
              <a:solidFill>
                <a:srgbClr val="242424"/>
              </a:solidFill>
              <a:highlight>
                <a:srgbClr val="FFFFFF"/>
              </a:highlight>
            </a:endParaRPr>
          </a:p>
          <a:p>
            <a:pPr marL="0" indent="0">
              <a:buNone/>
            </a:pPr>
            <a:endParaRPr lang="en-US" dirty="0"/>
          </a:p>
        </p:txBody>
      </p:sp>
      <p:sp>
        <p:nvSpPr>
          <p:cNvPr id="10" name="TextBox 9">
            <a:extLst>
              <a:ext uri="{FF2B5EF4-FFF2-40B4-BE49-F238E27FC236}">
                <a16:creationId xmlns:a16="http://schemas.microsoft.com/office/drawing/2014/main" id="{18803334-3BA4-8BE9-15B0-22C3DDC44560}"/>
              </a:ext>
            </a:extLst>
          </p:cNvPr>
          <p:cNvSpPr txBox="1"/>
          <p:nvPr/>
        </p:nvSpPr>
        <p:spPr>
          <a:xfrm>
            <a:off x="139700" y="6183532"/>
            <a:ext cx="10337800" cy="553998"/>
          </a:xfrm>
          <a:prstGeom prst="rect">
            <a:avLst/>
          </a:prstGeom>
          <a:noFill/>
        </p:spPr>
        <p:txBody>
          <a:bodyPr wrap="square">
            <a:spAutoFit/>
          </a:bodyPr>
          <a:lstStyle/>
          <a:p>
            <a:r>
              <a:rPr lang="en-US" sz="1000" dirty="0"/>
              <a:t>Young PE, et al. </a:t>
            </a:r>
            <a:r>
              <a:rPr lang="en-US" sz="1000" i="1" dirty="0"/>
              <a:t>Clin </a:t>
            </a:r>
            <a:r>
              <a:rPr lang="en-US" sz="1000" i="1" dirty="0" err="1"/>
              <a:t>Chim</a:t>
            </a:r>
            <a:r>
              <a:rPr lang="en-US" sz="1000" i="1" dirty="0"/>
              <a:t> Acta</a:t>
            </a:r>
            <a:r>
              <a:rPr lang="en-US" sz="1000" dirty="0"/>
              <a:t>. 2020 May;504:60-63.</a:t>
            </a:r>
            <a:br>
              <a:rPr lang="en-US" sz="1000" dirty="0"/>
            </a:br>
            <a:r>
              <a:rPr lang="en-US" sz="1000" dirty="0"/>
              <a:t>van Delft S, et al. </a:t>
            </a:r>
            <a:r>
              <a:rPr lang="en-US" sz="1000" i="1" dirty="0"/>
              <a:t>BMJ Open</a:t>
            </a:r>
            <a:r>
              <a:rPr lang="en-US" sz="1000" dirty="0"/>
              <a:t>. 2016 Aug 8;6(8):e011230.</a:t>
            </a:r>
            <a:br>
              <a:rPr lang="en-US" sz="1000" dirty="0"/>
            </a:br>
            <a:r>
              <a:rPr lang="en-US" sz="1000" dirty="0"/>
              <a:t>Srinivas CN. </a:t>
            </a:r>
            <a:r>
              <a:rPr lang="en-US" sz="1000" i="1" dirty="0"/>
              <a:t>Pathologist</a:t>
            </a:r>
            <a:r>
              <a:rPr lang="en-US" sz="1000" dirty="0"/>
              <a:t>. 2021.https://thepathologist.com/diagnostics/improving-flow-in-urinalysis. Accessed 5/20/24.</a:t>
            </a:r>
          </a:p>
        </p:txBody>
      </p:sp>
      <p:graphicFrame>
        <p:nvGraphicFramePr>
          <p:cNvPr id="16" name="Chart 15">
            <a:extLst>
              <a:ext uri="{FF2B5EF4-FFF2-40B4-BE49-F238E27FC236}">
                <a16:creationId xmlns:a16="http://schemas.microsoft.com/office/drawing/2014/main" id="{F0880E63-4F55-7DF0-43B5-C20CE9B735FC}"/>
              </a:ext>
            </a:extLst>
          </p:cNvPr>
          <p:cNvGraphicFramePr/>
          <p:nvPr>
            <p:extLst>
              <p:ext uri="{D42A27DB-BD31-4B8C-83A1-F6EECF244321}">
                <p14:modId xmlns:p14="http://schemas.microsoft.com/office/powerpoint/2010/main" val="2447448850"/>
              </p:ext>
            </p:extLst>
          </p:nvPr>
        </p:nvGraphicFramePr>
        <p:xfrm>
          <a:off x="1278227" y="2273642"/>
          <a:ext cx="4449473" cy="263026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44527B60-599E-8062-679A-3872DEDB6B33}"/>
              </a:ext>
            </a:extLst>
          </p:cNvPr>
          <p:cNvSpPr txBox="1"/>
          <p:nvPr/>
        </p:nvSpPr>
        <p:spPr>
          <a:xfrm>
            <a:off x="2785413" y="3173275"/>
            <a:ext cx="1435100" cy="830997"/>
          </a:xfrm>
          <a:prstGeom prst="rect">
            <a:avLst/>
          </a:prstGeom>
          <a:noFill/>
        </p:spPr>
        <p:txBody>
          <a:bodyPr wrap="square" rtlCol="0">
            <a:spAutoFit/>
          </a:bodyPr>
          <a:lstStyle/>
          <a:p>
            <a:pPr algn="ctr"/>
            <a:r>
              <a:rPr lang="en-US" sz="4800" b="1" dirty="0">
                <a:solidFill>
                  <a:schemeClr val="accent2"/>
                </a:solidFill>
              </a:rPr>
              <a:t>75%</a:t>
            </a:r>
          </a:p>
        </p:txBody>
      </p:sp>
      <p:graphicFrame>
        <p:nvGraphicFramePr>
          <p:cNvPr id="18" name="Chart 17">
            <a:extLst>
              <a:ext uri="{FF2B5EF4-FFF2-40B4-BE49-F238E27FC236}">
                <a16:creationId xmlns:a16="http://schemas.microsoft.com/office/drawing/2014/main" id="{6124CC57-3D90-7DCA-92D7-FF00B072BB2D}"/>
              </a:ext>
            </a:extLst>
          </p:cNvPr>
          <p:cNvGraphicFramePr/>
          <p:nvPr>
            <p:extLst>
              <p:ext uri="{D42A27DB-BD31-4B8C-83A1-F6EECF244321}">
                <p14:modId xmlns:p14="http://schemas.microsoft.com/office/powerpoint/2010/main" val="1340381766"/>
              </p:ext>
            </p:extLst>
          </p:nvPr>
        </p:nvGraphicFramePr>
        <p:xfrm>
          <a:off x="6142686" y="2273642"/>
          <a:ext cx="4449473" cy="2630262"/>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3B550972-E2F2-F081-2D7C-667F11FF8A81}"/>
              </a:ext>
            </a:extLst>
          </p:cNvPr>
          <p:cNvSpPr txBox="1"/>
          <p:nvPr/>
        </p:nvSpPr>
        <p:spPr>
          <a:xfrm>
            <a:off x="7569378" y="3173275"/>
            <a:ext cx="1596087" cy="830997"/>
          </a:xfrm>
          <a:prstGeom prst="rect">
            <a:avLst/>
          </a:prstGeom>
          <a:noFill/>
        </p:spPr>
        <p:txBody>
          <a:bodyPr wrap="square" rtlCol="0">
            <a:spAutoFit/>
          </a:bodyPr>
          <a:lstStyle/>
          <a:p>
            <a:pPr algn="ctr"/>
            <a:r>
              <a:rPr lang="en-US" sz="4800" b="1" dirty="0">
                <a:solidFill>
                  <a:schemeClr val="accent2"/>
                </a:solidFill>
              </a:rPr>
              <a:t>100%</a:t>
            </a:r>
          </a:p>
        </p:txBody>
      </p:sp>
    </p:spTree>
    <p:extLst>
      <p:ext uri="{BB962C8B-B14F-4D97-AF65-F5344CB8AC3E}">
        <p14:creationId xmlns:p14="http://schemas.microsoft.com/office/powerpoint/2010/main" val="1677855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DCD10F972297488398FFC8B3A50A29" ma:contentTypeVersion="18" ma:contentTypeDescription="Create a new document." ma:contentTypeScope="" ma:versionID="972c8e1256e6fbb764c4505820a7c534">
  <xsd:schema xmlns:xsd="http://www.w3.org/2001/XMLSchema" xmlns:xs="http://www.w3.org/2001/XMLSchema" xmlns:p="http://schemas.microsoft.com/office/2006/metadata/properties" xmlns:ns2="905ee8c3-94e9-4919-803a-7b50ff4c0a55" xmlns:ns3="98816889-9bb1-4923-922b-e3906cd72937" targetNamespace="http://schemas.microsoft.com/office/2006/metadata/properties" ma:root="true" ma:fieldsID="62a5ecafe818055db162343cddcb34bc" ns2:_="" ns3:_="">
    <xsd:import namespace="905ee8c3-94e9-4919-803a-7b50ff4c0a55"/>
    <xsd:import namespace="98816889-9bb1-4923-922b-e3906cd7293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5ee8c3-94e9-4919-803a-7b50ff4c0a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816030-0018-4a08-abd6-2bafa20c2e54}" ma:internalName="TaxCatchAll" ma:showField="CatchAllData" ma:web="905ee8c3-94e9-4919-803a-7b50ff4c0a5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8816889-9bb1-4923-922b-e3906cd7293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1cdf365-6eb6-4f49-90f8-bed2403d4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816889-9bb1-4923-922b-e3906cd72937">
      <Terms xmlns="http://schemas.microsoft.com/office/infopath/2007/PartnerControls"/>
    </lcf76f155ced4ddcb4097134ff3c332f>
    <TaxCatchAll xmlns="905ee8c3-94e9-4919-803a-7b50ff4c0a55" xsi:nil="true"/>
  </documentManagement>
</p:properties>
</file>

<file path=customXml/itemProps1.xml><?xml version="1.0" encoding="utf-8"?>
<ds:datastoreItem xmlns:ds="http://schemas.openxmlformats.org/officeDocument/2006/customXml" ds:itemID="{2A685119-BC17-48CF-86B7-B12A327D57BA}">
  <ds:schemaRefs>
    <ds:schemaRef ds:uri="http://schemas.microsoft.com/sharepoint/v3/contenttype/forms"/>
  </ds:schemaRefs>
</ds:datastoreItem>
</file>

<file path=customXml/itemProps2.xml><?xml version="1.0" encoding="utf-8"?>
<ds:datastoreItem xmlns:ds="http://schemas.openxmlformats.org/officeDocument/2006/customXml" ds:itemID="{9D0FCA79-6CCD-4473-9803-A805CCC04D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5ee8c3-94e9-4919-803a-7b50ff4c0a55"/>
    <ds:schemaRef ds:uri="98816889-9bb1-4923-922b-e3906cd729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AB9CAC-DB59-4A14-BA38-E839FA0D701E}">
  <ds:schemaRefs>
    <ds:schemaRef ds:uri="http://www.w3.org/XML/1998/namespace"/>
    <ds:schemaRef ds:uri="http://purl.org/dc/elements/1.1/"/>
    <ds:schemaRef ds:uri="http://schemas.microsoft.com/office/infopath/2007/PartnerControls"/>
    <ds:schemaRef ds:uri="http://schemas.openxmlformats.org/package/2006/metadata/core-properties"/>
    <ds:schemaRef ds:uri="905ee8c3-94e9-4919-803a-7b50ff4c0a55"/>
    <ds:schemaRef ds:uri="http://purl.org/dc/dcmitype/"/>
    <ds:schemaRef ds:uri="http://schemas.microsoft.com/office/2006/metadata/properties"/>
    <ds:schemaRef ds:uri="http://schemas.microsoft.com/office/2006/documentManagement/types"/>
    <ds:schemaRef ds:uri="98816889-9bb1-4923-922b-e3906cd72937"/>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4958</TotalTime>
  <Words>2835</Words>
  <Application>Microsoft Office PowerPoint</Application>
  <PresentationFormat>Widescreen</PresentationFormat>
  <Paragraphs>182</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Trade Gothic Next Cond</vt:lpstr>
      <vt:lpstr>Office Theme</vt:lpstr>
      <vt:lpstr>POCT Urinalysis: Rapid Window to Patient Health</vt:lpstr>
      <vt:lpstr>Urinalysis: A Window to Patient Health</vt:lpstr>
      <vt:lpstr>What Can Urinalysis Tell Us?</vt:lpstr>
      <vt:lpstr>Rapid Evaluation of Multiple Markers</vt:lpstr>
      <vt:lpstr>Screening At-Risk Groups Leads to Early Identification</vt:lpstr>
      <vt:lpstr>Early Treatment &amp; Better Outcomes</vt:lpstr>
      <vt:lpstr>Screening to Improve Health Equity</vt:lpstr>
      <vt:lpstr>Connectivity with Analyzers Improves Performance</vt:lpstr>
      <vt:lpstr>Urinalysis Analyzers are Useful to Staff</vt:lpstr>
      <vt:lpstr>Patient Case: Mia</vt:lpstr>
      <vt:lpstr>Patient Case: Mia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Path to Painless  Point-of-Care Implementation</dc:title>
  <dc:creator>Carrie Vause</dc:creator>
  <cp:lastModifiedBy>C V</cp:lastModifiedBy>
  <cp:revision>266</cp:revision>
  <dcterms:created xsi:type="dcterms:W3CDTF">2023-11-29T19:02:10Z</dcterms:created>
  <dcterms:modified xsi:type="dcterms:W3CDTF">2024-06-28T16:18:35Z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0x010100BBDCD10F972297488398FFC8B3A50A29</vt:lpwstr>
  </property>
  <property fmtid="{D5CDD505-2E9C-101B-9397-08002B2CF9AE}" pid="3" name="MediaServiceImageTags">
    <vt:lpwstr/>
  </property>
</Properties>
</file>